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sldIdLst>
    <p:sldId id="256" r:id="rId5"/>
    <p:sldId id="257" r:id="rId6"/>
    <p:sldId id="261" r:id="rId7"/>
    <p:sldId id="258" r:id="rId8"/>
    <p:sldId id="259" r:id="rId9"/>
    <p:sldId id="260" r:id="rId10"/>
    <p:sldId id="262" r:id="rId11"/>
    <p:sldId id="263" r:id="rId12"/>
    <p:sldId id="265" r:id="rId13"/>
    <p:sldId id="266" r:id="rId14"/>
    <p:sldId id="268"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B3A5D-4182-4831-A5E6-7D5B3CE5305C}" v="8" dt="2026-01-16T17:39:37.330"/>
    <p1510:client id="{8362C258-1FDD-501C-BFA1-32090F3D4CBE}" v="5" dt="2026-01-16T17:38:09.814"/>
    <p1510:client id="{9A3E5D5D-EEEF-7532-C014-1A84CF9F0C76}" v="1" dt="2026-01-16T17:28:29.997"/>
    <p1510:client id="{E15C919B-89FC-2DFB-73DC-8A1840B70CD5}" v="159" dt="2026-01-16T17:03:57.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hyperlink" Target="https://www.hdft.nhs.uk/services/sleep-pre-schooler/" TargetMode="Externa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hdft.nhs.uk/services/sleep-pre-schooler/" TargetMode="External"/><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CA70C-3806-45A6-9894-C750F6585F9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7FB5824-CF27-47E7-B128-D074D1D4F443}">
      <dgm:prSet/>
      <dgm:spPr/>
      <dgm:t>
        <a:bodyPr/>
        <a:lstStyle/>
        <a:p>
          <a:pPr>
            <a:lnSpc>
              <a:spcPct val="100000"/>
            </a:lnSpc>
          </a:pPr>
          <a:r>
            <a:rPr lang="en-GB"/>
            <a:t>It is always best to give you child a prewarning that their games/ TV/play etc is coming to an end. 10 minutes before we start bedtime jobs, 5 minutes before we start bedtime jobs, now its time for bedtime jobs. For younger children you could use a visual timer or use simplified language such as soon, next, now.</a:t>
          </a:r>
          <a:endParaRPr lang="en-US"/>
        </a:p>
      </dgm:t>
    </dgm:pt>
    <dgm:pt modelId="{3850455C-A2BF-4CE6-8CBC-021A46D7BAFE}" type="parTrans" cxnId="{EEB4ED70-5AEA-4EEF-BEFC-789A34DF69B4}">
      <dgm:prSet/>
      <dgm:spPr/>
      <dgm:t>
        <a:bodyPr/>
        <a:lstStyle/>
        <a:p>
          <a:endParaRPr lang="en-US"/>
        </a:p>
      </dgm:t>
    </dgm:pt>
    <dgm:pt modelId="{1E2C4711-672D-4346-A2F3-FE21B319562C}" type="sibTrans" cxnId="{EEB4ED70-5AEA-4EEF-BEFC-789A34DF69B4}">
      <dgm:prSet/>
      <dgm:spPr/>
      <dgm:t>
        <a:bodyPr/>
        <a:lstStyle/>
        <a:p>
          <a:endParaRPr lang="en-US"/>
        </a:p>
      </dgm:t>
    </dgm:pt>
    <dgm:pt modelId="{5A0E5FD5-2B71-4359-92C6-2B40FA6AD415}">
      <dgm:prSet/>
      <dgm:spPr/>
      <dgm:t>
        <a:bodyPr/>
        <a:lstStyle/>
        <a:p>
          <a:pPr>
            <a:lnSpc>
              <a:spcPct val="100000"/>
            </a:lnSpc>
          </a:pPr>
          <a:r>
            <a:rPr lang="en-GB"/>
            <a:t>What time you want your child in bed, is a family’s personal choice. </a:t>
          </a:r>
        </a:p>
        <a:p>
          <a:pPr>
            <a:lnSpc>
              <a:spcPct val="100000"/>
            </a:lnSpc>
          </a:pPr>
          <a:r>
            <a:rPr lang="en-GB" b="1">
              <a:latin typeface="Aharoni" panose="020B0604020202020204" pitchFamily="2" charset="-79"/>
              <a:cs typeface="Aharoni" panose="020B0604020202020204" pitchFamily="2" charset="-79"/>
            </a:rPr>
            <a:t>More information can be found here: </a:t>
          </a:r>
          <a:r>
            <a:rPr lang="en-GB">
              <a:hlinkClick xmlns:r="http://schemas.openxmlformats.org/officeDocument/2006/relationships" r:id="rId1"/>
            </a:rPr>
            <a:t>Sleep and your pre-schooler - Harrogate and District NHS Foundation Trust</a:t>
          </a:r>
          <a:endParaRPr lang="en-US"/>
        </a:p>
      </dgm:t>
    </dgm:pt>
    <dgm:pt modelId="{DC699CF9-09EE-423C-B4C7-3367EE64B37D}" type="parTrans" cxnId="{8CB6D605-8A87-4E51-843F-1B13773EBB3D}">
      <dgm:prSet/>
      <dgm:spPr/>
      <dgm:t>
        <a:bodyPr/>
        <a:lstStyle/>
        <a:p>
          <a:endParaRPr lang="en-US"/>
        </a:p>
      </dgm:t>
    </dgm:pt>
    <dgm:pt modelId="{F7889B1C-07F7-4571-B7BA-781192F40ADE}" type="sibTrans" cxnId="{8CB6D605-8A87-4E51-843F-1B13773EBB3D}">
      <dgm:prSet/>
      <dgm:spPr/>
      <dgm:t>
        <a:bodyPr/>
        <a:lstStyle/>
        <a:p>
          <a:endParaRPr lang="en-US"/>
        </a:p>
      </dgm:t>
    </dgm:pt>
    <dgm:pt modelId="{B7301DEA-7B3C-4746-8A79-C356062794E2}">
      <dgm:prSet/>
      <dgm:spPr/>
      <dgm:t>
        <a:bodyPr/>
        <a:lstStyle/>
        <a:p>
          <a:pPr>
            <a:lnSpc>
              <a:spcPct val="100000"/>
            </a:lnSpc>
          </a:pPr>
          <a:r>
            <a:rPr lang="en-GB"/>
            <a:t>Your routine could take 30 mins to an hour depending on what you want to include in your bedtime routine. </a:t>
          </a:r>
          <a:endParaRPr lang="en-US"/>
        </a:p>
      </dgm:t>
    </dgm:pt>
    <dgm:pt modelId="{EB6E9CA4-8137-43D0-A352-C1C67B8CEAFD}" type="sibTrans" cxnId="{5675CC33-8228-4BB8-9AEF-1A72EADE7CB6}">
      <dgm:prSet/>
      <dgm:spPr/>
      <dgm:t>
        <a:bodyPr/>
        <a:lstStyle/>
        <a:p>
          <a:endParaRPr lang="en-US"/>
        </a:p>
      </dgm:t>
    </dgm:pt>
    <dgm:pt modelId="{E0D88987-03DB-4945-A6EF-79B7F6981F6A}" type="parTrans" cxnId="{5675CC33-8228-4BB8-9AEF-1A72EADE7CB6}">
      <dgm:prSet/>
      <dgm:spPr/>
      <dgm:t>
        <a:bodyPr/>
        <a:lstStyle/>
        <a:p>
          <a:endParaRPr lang="en-US"/>
        </a:p>
      </dgm:t>
    </dgm:pt>
    <dgm:pt modelId="{8FBB6F23-B57B-4257-9D71-8881CC8E6007}" type="pres">
      <dgm:prSet presAssocID="{F2ACA70C-3806-45A6-9894-C750F6585F9C}" presName="root" presStyleCnt="0">
        <dgm:presLayoutVars>
          <dgm:dir/>
          <dgm:resizeHandles val="exact"/>
        </dgm:presLayoutVars>
      </dgm:prSet>
      <dgm:spPr/>
    </dgm:pt>
    <dgm:pt modelId="{4F6C11FB-2B39-45DE-AD31-689411BFEAD6}" type="pres">
      <dgm:prSet presAssocID="{B7301DEA-7B3C-4746-8A79-C356062794E2}" presName="compNode" presStyleCnt="0"/>
      <dgm:spPr/>
    </dgm:pt>
    <dgm:pt modelId="{89A64694-EA86-4D2B-A607-CA66B770A6A9}" type="pres">
      <dgm:prSet presAssocID="{B7301DEA-7B3C-4746-8A79-C356062794E2}"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lock"/>
        </a:ext>
      </dgm:extLst>
    </dgm:pt>
    <dgm:pt modelId="{10A8C856-ABE4-48EA-8CF3-53355AA993BF}" type="pres">
      <dgm:prSet presAssocID="{B7301DEA-7B3C-4746-8A79-C356062794E2}" presName="spaceRect" presStyleCnt="0"/>
      <dgm:spPr/>
    </dgm:pt>
    <dgm:pt modelId="{44EF37D8-CDB3-48E3-9267-05289992D72C}" type="pres">
      <dgm:prSet presAssocID="{B7301DEA-7B3C-4746-8A79-C356062794E2}" presName="textRect" presStyleLbl="revTx" presStyleIdx="0" presStyleCnt="3">
        <dgm:presLayoutVars>
          <dgm:chMax val="1"/>
          <dgm:chPref val="1"/>
        </dgm:presLayoutVars>
      </dgm:prSet>
      <dgm:spPr/>
    </dgm:pt>
    <dgm:pt modelId="{93D07438-EF7A-4806-8755-668572C1C649}" type="pres">
      <dgm:prSet presAssocID="{EB6E9CA4-8137-43D0-A352-C1C67B8CEAFD}" presName="sibTrans" presStyleCnt="0"/>
      <dgm:spPr/>
    </dgm:pt>
    <dgm:pt modelId="{F775D763-B18F-4A76-B617-57EF1CCE6B9D}" type="pres">
      <dgm:prSet presAssocID="{47FB5824-CF27-47E7-B128-D074D1D4F443}" presName="compNode" presStyleCnt="0"/>
      <dgm:spPr/>
    </dgm:pt>
    <dgm:pt modelId="{B6A89DCE-7D56-4A67-A233-CCAD0A684021}" type="pres">
      <dgm:prSet presAssocID="{47FB5824-CF27-47E7-B128-D074D1D4F443}"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Television"/>
        </a:ext>
      </dgm:extLst>
    </dgm:pt>
    <dgm:pt modelId="{175E4C07-3689-45AB-9BB1-57C145265372}" type="pres">
      <dgm:prSet presAssocID="{47FB5824-CF27-47E7-B128-D074D1D4F443}" presName="spaceRect" presStyleCnt="0"/>
      <dgm:spPr/>
    </dgm:pt>
    <dgm:pt modelId="{4AC10564-0AC1-4242-A2EF-DD4004754FC7}" type="pres">
      <dgm:prSet presAssocID="{47FB5824-CF27-47E7-B128-D074D1D4F443}" presName="textRect" presStyleLbl="revTx" presStyleIdx="1" presStyleCnt="3">
        <dgm:presLayoutVars>
          <dgm:chMax val="1"/>
          <dgm:chPref val="1"/>
        </dgm:presLayoutVars>
      </dgm:prSet>
      <dgm:spPr/>
    </dgm:pt>
    <dgm:pt modelId="{5E287BCA-529B-4D5D-A42D-98331F8F002C}" type="pres">
      <dgm:prSet presAssocID="{1E2C4711-672D-4346-A2F3-FE21B319562C}" presName="sibTrans" presStyleCnt="0"/>
      <dgm:spPr/>
    </dgm:pt>
    <dgm:pt modelId="{7D9A5753-0442-457C-9859-A1B2DD56CBDF}" type="pres">
      <dgm:prSet presAssocID="{5A0E5FD5-2B71-4359-92C6-2B40FA6AD415}" presName="compNode" presStyleCnt="0"/>
      <dgm:spPr/>
    </dgm:pt>
    <dgm:pt modelId="{3ED65E3A-7F89-4C5C-AE26-48A0ECD7A9EA}" type="pres">
      <dgm:prSet presAssocID="{5A0E5FD5-2B71-4359-92C6-2B40FA6AD415}"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Sleep"/>
        </a:ext>
      </dgm:extLst>
    </dgm:pt>
    <dgm:pt modelId="{B2BA1540-5A7A-4EF5-B313-94EC6CB139B2}" type="pres">
      <dgm:prSet presAssocID="{5A0E5FD5-2B71-4359-92C6-2B40FA6AD415}" presName="spaceRect" presStyleCnt="0"/>
      <dgm:spPr/>
    </dgm:pt>
    <dgm:pt modelId="{C496DE4E-B8D2-4706-9D04-20DF43F22CA8}" type="pres">
      <dgm:prSet presAssocID="{5A0E5FD5-2B71-4359-92C6-2B40FA6AD415}" presName="textRect" presStyleLbl="revTx" presStyleIdx="2" presStyleCnt="3">
        <dgm:presLayoutVars>
          <dgm:chMax val="1"/>
          <dgm:chPref val="1"/>
        </dgm:presLayoutVars>
      </dgm:prSet>
      <dgm:spPr/>
    </dgm:pt>
  </dgm:ptLst>
  <dgm:cxnLst>
    <dgm:cxn modelId="{8CB6D605-8A87-4E51-843F-1B13773EBB3D}" srcId="{F2ACA70C-3806-45A6-9894-C750F6585F9C}" destId="{5A0E5FD5-2B71-4359-92C6-2B40FA6AD415}" srcOrd="2" destOrd="0" parTransId="{DC699CF9-09EE-423C-B4C7-3367EE64B37D}" sibTransId="{F7889B1C-07F7-4571-B7BA-781192F40ADE}"/>
    <dgm:cxn modelId="{5675CC33-8228-4BB8-9AEF-1A72EADE7CB6}" srcId="{F2ACA70C-3806-45A6-9894-C750F6585F9C}" destId="{B7301DEA-7B3C-4746-8A79-C356062794E2}" srcOrd="0" destOrd="0" parTransId="{E0D88987-03DB-4945-A6EF-79B7F6981F6A}" sibTransId="{EB6E9CA4-8137-43D0-A352-C1C67B8CEAFD}"/>
    <dgm:cxn modelId="{E114563E-3346-4B62-8BE9-D554DBBE9BAD}" type="presOf" srcId="{B7301DEA-7B3C-4746-8A79-C356062794E2}" destId="{44EF37D8-CDB3-48E3-9267-05289992D72C}" srcOrd="0" destOrd="0" presId="urn:microsoft.com/office/officeart/2018/2/layout/IconLabelList"/>
    <dgm:cxn modelId="{EEB4ED70-5AEA-4EEF-BEFC-789A34DF69B4}" srcId="{F2ACA70C-3806-45A6-9894-C750F6585F9C}" destId="{47FB5824-CF27-47E7-B128-D074D1D4F443}" srcOrd="1" destOrd="0" parTransId="{3850455C-A2BF-4CE6-8CBC-021A46D7BAFE}" sibTransId="{1E2C4711-672D-4346-A2F3-FE21B319562C}"/>
    <dgm:cxn modelId="{6E16EC7E-BF65-4846-BFF2-D20A2A4ED91B}" type="presOf" srcId="{5A0E5FD5-2B71-4359-92C6-2B40FA6AD415}" destId="{C496DE4E-B8D2-4706-9D04-20DF43F22CA8}" srcOrd="0" destOrd="0" presId="urn:microsoft.com/office/officeart/2018/2/layout/IconLabelList"/>
    <dgm:cxn modelId="{67D84387-13B4-45FF-95FA-CEE471AA97CD}" type="presOf" srcId="{47FB5824-CF27-47E7-B128-D074D1D4F443}" destId="{4AC10564-0AC1-4242-A2EF-DD4004754FC7}" srcOrd="0" destOrd="0" presId="urn:microsoft.com/office/officeart/2018/2/layout/IconLabelList"/>
    <dgm:cxn modelId="{963298F1-331F-4146-A965-358B07C293E4}" type="presOf" srcId="{F2ACA70C-3806-45A6-9894-C750F6585F9C}" destId="{8FBB6F23-B57B-4257-9D71-8881CC8E6007}" srcOrd="0" destOrd="0" presId="urn:microsoft.com/office/officeart/2018/2/layout/IconLabelList"/>
    <dgm:cxn modelId="{2D6BA752-4D69-4C3D-9C03-00B33F0F4E05}" type="presParOf" srcId="{8FBB6F23-B57B-4257-9D71-8881CC8E6007}" destId="{4F6C11FB-2B39-45DE-AD31-689411BFEAD6}" srcOrd="0" destOrd="0" presId="urn:microsoft.com/office/officeart/2018/2/layout/IconLabelList"/>
    <dgm:cxn modelId="{1A636EAA-16DC-4175-97FA-496D6DEEE723}" type="presParOf" srcId="{4F6C11FB-2B39-45DE-AD31-689411BFEAD6}" destId="{89A64694-EA86-4D2B-A607-CA66B770A6A9}" srcOrd="0" destOrd="0" presId="urn:microsoft.com/office/officeart/2018/2/layout/IconLabelList"/>
    <dgm:cxn modelId="{9AD27DB5-7E13-45D7-8D87-751E1D95A4E6}" type="presParOf" srcId="{4F6C11FB-2B39-45DE-AD31-689411BFEAD6}" destId="{10A8C856-ABE4-48EA-8CF3-53355AA993BF}" srcOrd="1" destOrd="0" presId="urn:microsoft.com/office/officeart/2018/2/layout/IconLabelList"/>
    <dgm:cxn modelId="{FC79F53A-97B6-4E85-8944-D530277B5FDB}" type="presParOf" srcId="{4F6C11FB-2B39-45DE-AD31-689411BFEAD6}" destId="{44EF37D8-CDB3-48E3-9267-05289992D72C}" srcOrd="2" destOrd="0" presId="urn:microsoft.com/office/officeart/2018/2/layout/IconLabelList"/>
    <dgm:cxn modelId="{A8ACE289-CE75-4342-A96B-4F91303A77BA}" type="presParOf" srcId="{8FBB6F23-B57B-4257-9D71-8881CC8E6007}" destId="{93D07438-EF7A-4806-8755-668572C1C649}" srcOrd="1" destOrd="0" presId="urn:microsoft.com/office/officeart/2018/2/layout/IconLabelList"/>
    <dgm:cxn modelId="{45FBC2A2-5420-49CE-AB17-4D29B5CDB227}" type="presParOf" srcId="{8FBB6F23-B57B-4257-9D71-8881CC8E6007}" destId="{F775D763-B18F-4A76-B617-57EF1CCE6B9D}" srcOrd="2" destOrd="0" presId="urn:microsoft.com/office/officeart/2018/2/layout/IconLabelList"/>
    <dgm:cxn modelId="{8402E065-704E-439C-A75D-B1932C4D521C}" type="presParOf" srcId="{F775D763-B18F-4A76-B617-57EF1CCE6B9D}" destId="{B6A89DCE-7D56-4A67-A233-CCAD0A684021}" srcOrd="0" destOrd="0" presId="urn:microsoft.com/office/officeart/2018/2/layout/IconLabelList"/>
    <dgm:cxn modelId="{E66EAA18-9E21-47A2-A676-E4CED070F41A}" type="presParOf" srcId="{F775D763-B18F-4A76-B617-57EF1CCE6B9D}" destId="{175E4C07-3689-45AB-9BB1-57C145265372}" srcOrd="1" destOrd="0" presId="urn:microsoft.com/office/officeart/2018/2/layout/IconLabelList"/>
    <dgm:cxn modelId="{AD67D478-E21B-4F25-8E9D-6A4C832C2064}" type="presParOf" srcId="{F775D763-B18F-4A76-B617-57EF1CCE6B9D}" destId="{4AC10564-0AC1-4242-A2EF-DD4004754FC7}" srcOrd="2" destOrd="0" presId="urn:microsoft.com/office/officeart/2018/2/layout/IconLabelList"/>
    <dgm:cxn modelId="{B28B52F1-5967-42D7-96A1-FBDF7BFB5AF8}" type="presParOf" srcId="{8FBB6F23-B57B-4257-9D71-8881CC8E6007}" destId="{5E287BCA-529B-4D5D-A42D-98331F8F002C}" srcOrd="3" destOrd="0" presId="urn:microsoft.com/office/officeart/2018/2/layout/IconLabelList"/>
    <dgm:cxn modelId="{36F278C4-39A2-4412-9A2B-2D9010389D57}" type="presParOf" srcId="{8FBB6F23-B57B-4257-9D71-8881CC8E6007}" destId="{7D9A5753-0442-457C-9859-A1B2DD56CBDF}" srcOrd="4" destOrd="0" presId="urn:microsoft.com/office/officeart/2018/2/layout/IconLabelList"/>
    <dgm:cxn modelId="{FA3D54D2-2423-4C07-AE68-F9FCD512176F}" type="presParOf" srcId="{7D9A5753-0442-457C-9859-A1B2DD56CBDF}" destId="{3ED65E3A-7F89-4C5C-AE26-48A0ECD7A9EA}" srcOrd="0" destOrd="0" presId="urn:microsoft.com/office/officeart/2018/2/layout/IconLabelList"/>
    <dgm:cxn modelId="{AD18DE3C-8F57-4245-AAC2-BF4CA2C55538}" type="presParOf" srcId="{7D9A5753-0442-457C-9859-A1B2DD56CBDF}" destId="{B2BA1540-5A7A-4EF5-B313-94EC6CB139B2}" srcOrd="1" destOrd="0" presId="urn:microsoft.com/office/officeart/2018/2/layout/IconLabelList"/>
    <dgm:cxn modelId="{9E707C88-7D38-4CE5-A4CC-4028B259BAFE}" type="presParOf" srcId="{7D9A5753-0442-457C-9859-A1B2DD56CBDF}" destId="{C496DE4E-B8D2-4706-9D04-20DF43F22CA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AF9AE4-2CAB-43EA-916D-609A318B5617}" type="doc">
      <dgm:prSet loTypeId="urn:microsoft.com/office/officeart/2016/7/layout/LinearBlockProcessNumbered" loCatId="process" qsTypeId="urn:microsoft.com/office/officeart/2005/8/quickstyle/simple1" qsCatId="simple" csTypeId="urn:microsoft.com/office/officeart/2005/8/colors/accent6_2" csCatId="accent6" phldr="1"/>
      <dgm:spPr/>
      <dgm:t>
        <a:bodyPr/>
        <a:lstStyle/>
        <a:p>
          <a:endParaRPr lang="en-US"/>
        </a:p>
      </dgm:t>
    </dgm:pt>
    <dgm:pt modelId="{9336286B-4E3B-4A7E-B838-FDBC67B1512B}">
      <dgm:prSet/>
      <dgm:spPr/>
      <dgm:t>
        <a:bodyPr/>
        <a:lstStyle/>
        <a:p>
          <a:r>
            <a:rPr lang="en-GB" dirty="0"/>
            <a:t>This has been made to support our families little ones to have a healthy bedtime routine to ensure your child is well rested and ready for the fun day ahead. </a:t>
          </a:r>
          <a:endParaRPr lang="en-US" dirty="0"/>
        </a:p>
      </dgm:t>
    </dgm:pt>
    <dgm:pt modelId="{2036D25E-065D-45DB-9416-EDEA390664D1}" type="parTrans" cxnId="{842F554C-CFAC-4CCD-AEEC-BCF03C163C0A}">
      <dgm:prSet/>
      <dgm:spPr/>
      <dgm:t>
        <a:bodyPr/>
        <a:lstStyle/>
        <a:p>
          <a:endParaRPr lang="en-US"/>
        </a:p>
      </dgm:t>
    </dgm:pt>
    <dgm:pt modelId="{9C12C0A4-9DD1-4651-850F-98B3452E0E86}" type="sibTrans" cxnId="{842F554C-CFAC-4CCD-AEEC-BCF03C163C0A}">
      <dgm:prSet phldrT="01" phldr="0"/>
      <dgm:spPr/>
      <dgm:t>
        <a:bodyPr/>
        <a:lstStyle/>
        <a:p>
          <a:r>
            <a:rPr lang="en-US"/>
            <a:t>01</a:t>
          </a:r>
        </a:p>
      </dgm:t>
    </dgm:pt>
    <dgm:pt modelId="{2FCA560A-FEA2-4C48-A270-4E403990B861}">
      <dgm:prSet/>
      <dgm:spPr/>
      <dgm:t>
        <a:bodyPr/>
        <a:lstStyle/>
        <a:p>
          <a:r>
            <a:rPr lang="en-GB"/>
            <a:t>If any of our families would like any further support around bedtime routines, please do get in touch with our SENCo Mrs Hawkes, our Pastoral Advisor Mrs Burton or Mrs Dennis from our Wellbeing In Mind Team Representative.</a:t>
          </a:r>
          <a:endParaRPr lang="en-US" dirty="0"/>
        </a:p>
      </dgm:t>
    </dgm:pt>
    <dgm:pt modelId="{BD9EC3D3-7FF6-46B9-86B1-E111F0AB1078}" type="parTrans" cxnId="{865FB831-FBB4-41A1-810A-083209B75955}">
      <dgm:prSet/>
      <dgm:spPr/>
      <dgm:t>
        <a:bodyPr/>
        <a:lstStyle/>
        <a:p>
          <a:endParaRPr lang="en-US"/>
        </a:p>
      </dgm:t>
    </dgm:pt>
    <dgm:pt modelId="{0AB26132-5D0A-4760-B89C-377870989164}" type="sibTrans" cxnId="{865FB831-FBB4-41A1-810A-083209B75955}">
      <dgm:prSet phldrT="02" phldr="0"/>
      <dgm:spPr/>
      <dgm:t>
        <a:bodyPr/>
        <a:lstStyle/>
        <a:p>
          <a:r>
            <a:rPr lang="en-US"/>
            <a:t>02</a:t>
          </a:r>
        </a:p>
      </dgm:t>
    </dgm:pt>
    <dgm:pt modelId="{EB957A88-A9BD-47A6-B471-5D2ABEC480B0}" type="pres">
      <dgm:prSet presAssocID="{A8AF9AE4-2CAB-43EA-916D-609A318B5617}" presName="Name0" presStyleCnt="0">
        <dgm:presLayoutVars>
          <dgm:animLvl val="lvl"/>
          <dgm:resizeHandles val="exact"/>
        </dgm:presLayoutVars>
      </dgm:prSet>
      <dgm:spPr/>
    </dgm:pt>
    <dgm:pt modelId="{10CD899C-C2EC-46C8-8951-AE01E86AF44C}" type="pres">
      <dgm:prSet presAssocID="{9336286B-4E3B-4A7E-B838-FDBC67B1512B}" presName="compositeNode" presStyleCnt="0">
        <dgm:presLayoutVars>
          <dgm:bulletEnabled val="1"/>
        </dgm:presLayoutVars>
      </dgm:prSet>
      <dgm:spPr/>
    </dgm:pt>
    <dgm:pt modelId="{2DDB96A3-03DC-470D-B221-F42230D3EB3D}" type="pres">
      <dgm:prSet presAssocID="{9336286B-4E3B-4A7E-B838-FDBC67B1512B}" presName="bgRect" presStyleLbl="alignNode1" presStyleIdx="0" presStyleCnt="2"/>
      <dgm:spPr/>
    </dgm:pt>
    <dgm:pt modelId="{A84B39F1-AAA7-4FAA-A5DE-6D197678C91D}" type="pres">
      <dgm:prSet presAssocID="{9C12C0A4-9DD1-4651-850F-98B3452E0E86}" presName="sibTransNodeRect" presStyleLbl="alignNode1" presStyleIdx="0" presStyleCnt="2">
        <dgm:presLayoutVars>
          <dgm:chMax val="0"/>
          <dgm:bulletEnabled val="1"/>
        </dgm:presLayoutVars>
      </dgm:prSet>
      <dgm:spPr/>
    </dgm:pt>
    <dgm:pt modelId="{B1DFD61A-732B-4203-B618-689C80DA7572}" type="pres">
      <dgm:prSet presAssocID="{9336286B-4E3B-4A7E-B838-FDBC67B1512B}" presName="nodeRect" presStyleLbl="alignNode1" presStyleIdx="0" presStyleCnt="2">
        <dgm:presLayoutVars>
          <dgm:bulletEnabled val="1"/>
        </dgm:presLayoutVars>
      </dgm:prSet>
      <dgm:spPr/>
    </dgm:pt>
    <dgm:pt modelId="{6494A341-BF40-42C1-8136-7E9BB74044CA}" type="pres">
      <dgm:prSet presAssocID="{9C12C0A4-9DD1-4651-850F-98B3452E0E86}" presName="sibTrans" presStyleCnt="0"/>
      <dgm:spPr/>
    </dgm:pt>
    <dgm:pt modelId="{02B70D32-443A-4CF8-A8F0-D5FBE3E2D4C4}" type="pres">
      <dgm:prSet presAssocID="{2FCA560A-FEA2-4C48-A270-4E403990B861}" presName="compositeNode" presStyleCnt="0">
        <dgm:presLayoutVars>
          <dgm:bulletEnabled val="1"/>
        </dgm:presLayoutVars>
      </dgm:prSet>
      <dgm:spPr/>
    </dgm:pt>
    <dgm:pt modelId="{3DB6E8BB-2693-42B1-9BB9-5946CAE4B612}" type="pres">
      <dgm:prSet presAssocID="{2FCA560A-FEA2-4C48-A270-4E403990B861}" presName="bgRect" presStyleLbl="alignNode1" presStyleIdx="1" presStyleCnt="2"/>
      <dgm:spPr/>
    </dgm:pt>
    <dgm:pt modelId="{5AA3C31F-7F3C-4E6B-8B49-BC3BB03CD1E6}" type="pres">
      <dgm:prSet presAssocID="{0AB26132-5D0A-4760-B89C-377870989164}" presName="sibTransNodeRect" presStyleLbl="alignNode1" presStyleIdx="1" presStyleCnt="2">
        <dgm:presLayoutVars>
          <dgm:chMax val="0"/>
          <dgm:bulletEnabled val="1"/>
        </dgm:presLayoutVars>
      </dgm:prSet>
      <dgm:spPr/>
    </dgm:pt>
    <dgm:pt modelId="{7E6C3481-9A17-4490-BC05-8C7ABAFA2DDA}" type="pres">
      <dgm:prSet presAssocID="{2FCA560A-FEA2-4C48-A270-4E403990B861}" presName="nodeRect" presStyleLbl="alignNode1" presStyleIdx="1" presStyleCnt="2">
        <dgm:presLayoutVars>
          <dgm:bulletEnabled val="1"/>
        </dgm:presLayoutVars>
      </dgm:prSet>
      <dgm:spPr/>
    </dgm:pt>
  </dgm:ptLst>
  <dgm:cxnLst>
    <dgm:cxn modelId="{DF870B2E-7580-45F0-8BF4-9F44CEB4A689}" type="presOf" srcId="{2FCA560A-FEA2-4C48-A270-4E403990B861}" destId="{7E6C3481-9A17-4490-BC05-8C7ABAFA2DDA}" srcOrd="1" destOrd="0" presId="urn:microsoft.com/office/officeart/2016/7/layout/LinearBlockProcessNumbered"/>
    <dgm:cxn modelId="{865FB831-FBB4-41A1-810A-083209B75955}" srcId="{A8AF9AE4-2CAB-43EA-916D-609A318B5617}" destId="{2FCA560A-FEA2-4C48-A270-4E403990B861}" srcOrd="1" destOrd="0" parTransId="{BD9EC3D3-7FF6-46B9-86B1-E111F0AB1078}" sibTransId="{0AB26132-5D0A-4760-B89C-377870989164}"/>
    <dgm:cxn modelId="{A76ED837-9315-43DC-9533-25ACDF6CDFAB}" type="presOf" srcId="{9336286B-4E3B-4A7E-B838-FDBC67B1512B}" destId="{2DDB96A3-03DC-470D-B221-F42230D3EB3D}" srcOrd="0" destOrd="0" presId="urn:microsoft.com/office/officeart/2016/7/layout/LinearBlockProcessNumbered"/>
    <dgm:cxn modelId="{842F554C-CFAC-4CCD-AEEC-BCF03C163C0A}" srcId="{A8AF9AE4-2CAB-43EA-916D-609A318B5617}" destId="{9336286B-4E3B-4A7E-B838-FDBC67B1512B}" srcOrd="0" destOrd="0" parTransId="{2036D25E-065D-45DB-9416-EDEA390664D1}" sibTransId="{9C12C0A4-9DD1-4651-850F-98B3452E0E86}"/>
    <dgm:cxn modelId="{DB72B459-7F90-4EDF-90E5-FCAAA3E9BA4D}" type="presOf" srcId="{9336286B-4E3B-4A7E-B838-FDBC67B1512B}" destId="{B1DFD61A-732B-4203-B618-689C80DA7572}" srcOrd="1" destOrd="0" presId="urn:microsoft.com/office/officeart/2016/7/layout/LinearBlockProcessNumbered"/>
    <dgm:cxn modelId="{EFB11793-67F7-4CFF-BFC7-CFC902B0985A}" type="presOf" srcId="{A8AF9AE4-2CAB-43EA-916D-609A318B5617}" destId="{EB957A88-A9BD-47A6-B471-5D2ABEC480B0}" srcOrd="0" destOrd="0" presId="urn:microsoft.com/office/officeart/2016/7/layout/LinearBlockProcessNumbered"/>
    <dgm:cxn modelId="{3D41C0B7-4BB9-465A-9A9E-CD242CCE9BA7}" type="presOf" srcId="{9C12C0A4-9DD1-4651-850F-98B3452E0E86}" destId="{A84B39F1-AAA7-4FAA-A5DE-6D197678C91D}" srcOrd="0" destOrd="0" presId="urn:microsoft.com/office/officeart/2016/7/layout/LinearBlockProcessNumbered"/>
    <dgm:cxn modelId="{AAA311C3-7D84-4932-96E3-A93D9166C921}" type="presOf" srcId="{2FCA560A-FEA2-4C48-A270-4E403990B861}" destId="{3DB6E8BB-2693-42B1-9BB9-5946CAE4B612}" srcOrd="0" destOrd="0" presId="urn:microsoft.com/office/officeart/2016/7/layout/LinearBlockProcessNumbered"/>
    <dgm:cxn modelId="{6233B2D5-37CF-4FD1-8BA0-5D6FEAD9C882}" type="presOf" srcId="{0AB26132-5D0A-4760-B89C-377870989164}" destId="{5AA3C31F-7F3C-4E6B-8B49-BC3BB03CD1E6}" srcOrd="0" destOrd="0" presId="urn:microsoft.com/office/officeart/2016/7/layout/LinearBlockProcessNumbered"/>
    <dgm:cxn modelId="{729031AF-7336-43E2-9468-286BEB847BC3}" type="presParOf" srcId="{EB957A88-A9BD-47A6-B471-5D2ABEC480B0}" destId="{10CD899C-C2EC-46C8-8951-AE01E86AF44C}" srcOrd="0" destOrd="0" presId="urn:microsoft.com/office/officeart/2016/7/layout/LinearBlockProcessNumbered"/>
    <dgm:cxn modelId="{46CE0B6A-D646-4D91-996B-55ECE4436580}" type="presParOf" srcId="{10CD899C-C2EC-46C8-8951-AE01E86AF44C}" destId="{2DDB96A3-03DC-470D-B221-F42230D3EB3D}" srcOrd="0" destOrd="0" presId="urn:microsoft.com/office/officeart/2016/7/layout/LinearBlockProcessNumbered"/>
    <dgm:cxn modelId="{E39B289C-6504-4356-A8ED-0A00CCBBA98F}" type="presParOf" srcId="{10CD899C-C2EC-46C8-8951-AE01E86AF44C}" destId="{A84B39F1-AAA7-4FAA-A5DE-6D197678C91D}" srcOrd="1" destOrd="0" presId="urn:microsoft.com/office/officeart/2016/7/layout/LinearBlockProcessNumbered"/>
    <dgm:cxn modelId="{89E4CEF7-F640-429B-9A1F-638774389274}" type="presParOf" srcId="{10CD899C-C2EC-46C8-8951-AE01E86AF44C}" destId="{B1DFD61A-732B-4203-B618-689C80DA7572}" srcOrd="2" destOrd="0" presId="urn:microsoft.com/office/officeart/2016/7/layout/LinearBlockProcessNumbered"/>
    <dgm:cxn modelId="{51AADBA4-679A-4695-803D-256F301C04E1}" type="presParOf" srcId="{EB957A88-A9BD-47A6-B471-5D2ABEC480B0}" destId="{6494A341-BF40-42C1-8136-7E9BB74044CA}" srcOrd="1" destOrd="0" presId="urn:microsoft.com/office/officeart/2016/7/layout/LinearBlockProcessNumbered"/>
    <dgm:cxn modelId="{7145D793-8D8E-481C-840D-D38ACF13263A}" type="presParOf" srcId="{EB957A88-A9BD-47A6-B471-5D2ABEC480B0}" destId="{02B70D32-443A-4CF8-A8F0-D5FBE3E2D4C4}" srcOrd="2" destOrd="0" presId="urn:microsoft.com/office/officeart/2016/7/layout/LinearBlockProcessNumbered"/>
    <dgm:cxn modelId="{CFE2DBD3-001D-4AA8-873D-4CAB58D70015}" type="presParOf" srcId="{02B70D32-443A-4CF8-A8F0-D5FBE3E2D4C4}" destId="{3DB6E8BB-2693-42B1-9BB9-5946CAE4B612}" srcOrd="0" destOrd="0" presId="urn:microsoft.com/office/officeart/2016/7/layout/LinearBlockProcessNumbered"/>
    <dgm:cxn modelId="{CDD6D122-922A-463F-BA83-20CB429FC641}" type="presParOf" srcId="{02B70D32-443A-4CF8-A8F0-D5FBE3E2D4C4}" destId="{5AA3C31F-7F3C-4E6B-8B49-BC3BB03CD1E6}" srcOrd="1" destOrd="0" presId="urn:microsoft.com/office/officeart/2016/7/layout/LinearBlockProcessNumbered"/>
    <dgm:cxn modelId="{522A110D-C218-425E-B483-1D15A9A726C8}" type="presParOf" srcId="{02B70D32-443A-4CF8-A8F0-D5FBE3E2D4C4}" destId="{7E6C3481-9A17-4490-BC05-8C7ABAFA2DD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64694-EA86-4D2B-A607-CA66B770A6A9}">
      <dsp:nvSpPr>
        <dsp:cNvPr id="0" name=""/>
        <dsp:cNvSpPr/>
      </dsp:nvSpPr>
      <dsp:spPr>
        <a:xfrm>
          <a:off x="427635" y="528512"/>
          <a:ext cx="695302" cy="6953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F37D8-CDB3-48E3-9267-05289992D72C}">
      <dsp:nvSpPr>
        <dsp:cNvPr id="0" name=""/>
        <dsp:cNvSpPr/>
      </dsp:nvSpPr>
      <dsp:spPr>
        <a:xfrm>
          <a:off x="2728" y="1680691"/>
          <a:ext cx="1545117" cy="189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Your routine could take 30 mins to an hour depending on what you want to include in your bedtime routine. </a:t>
          </a:r>
          <a:endParaRPr lang="en-US" sz="1100" kern="1200"/>
        </a:p>
      </dsp:txBody>
      <dsp:txXfrm>
        <a:off x="2728" y="1680691"/>
        <a:ext cx="1545117" cy="1892768"/>
      </dsp:txXfrm>
    </dsp:sp>
    <dsp:sp modelId="{B6A89DCE-7D56-4A67-A233-CCAD0A684021}">
      <dsp:nvSpPr>
        <dsp:cNvPr id="0" name=""/>
        <dsp:cNvSpPr/>
      </dsp:nvSpPr>
      <dsp:spPr>
        <a:xfrm>
          <a:off x="2243148" y="528512"/>
          <a:ext cx="695302" cy="6953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10564-0AC1-4242-A2EF-DD4004754FC7}">
      <dsp:nvSpPr>
        <dsp:cNvPr id="0" name=""/>
        <dsp:cNvSpPr/>
      </dsp:nvSpPr>
      <dsp:spPr>
        <a:xfrm>
          <a:off x="1818241" y="1680691"/>
          <a:ext cx="1545117" cy="189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It is always best to give you child a prewarning that their games/ TV/play etc is coming to an end. 10 minutes before we start bedtime jobs, 5 minutes before we start bedtime jobs, now its time for bedtime jobs. For younger children you could use a visual timer or use simplified language such as soon, next, now.</a:t>
          </a:r>
          <a:endParaRPr lang="en-US" sz="1100" kern="1200"/>
        </a:p>
      </dsp:txBody>
      <dsp:txXfrm>
        <a:off x="1818241" y="1680691"/>
        <a:ext cx="1545117" cy="1892768"/>
      </dsp:txXfrm>
    </dsp:sp>
    <dsp:sp modelId="{3ED65E3A-7F89-4C5C-AE26-48A0ECD7A9EA}">
      <dsp:nvSpPr>
        <dsp:cNvPr id="0" name=""/>
        <dsp:cNvSpPr/>
      </dsp:nvSpPr>
      <dsp:spPr>
        <a:xfrm>
          <a:off x="4058661" y="528512"/>
          <a:ext cx="695302" cy="6953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6DE4E-B8D2-4706-9D04-20DF43F22CA8}">
      <dsp:nvSpPr>
        <dsp:cNvPr id="0" name=""/>
        <dsp:cNvSpPr/>
      </dsp:nvSpPr>
      <dsp:spPr>
        <a:xfrm>
          <a:off x="3633754" y="1680691"/>
          <a:ext cx="1545117" cy="189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What time you want your child in bed, is a family’s personal choice. </a:t>
          </a:r>
        </a:p>
        <a:p>
          <a:pPr marL="0" lvl="0" indent="0" algn="ctr" defTabSz="488950">
            <a:lnSpc>
              <a:spcPct val="100000"/>
            </a:lnSpc>
            <a:spcBef>
              <a:spcPct val="0"/>
            </a:spcBef>
            <a:spcAft>
              <a:spcPct val="35000"/>
            </a:spcAft>
            <a:buNone/>
          </a:pPr>
          <a:r>
            <a:rPr lang="en-GB" sz="1100" b="1" kern="1200">
              <a:latin typeface="Aharoni" panose="020B0604020202020204" pitchFamily="2" charset="-79"/>
              <a:cs typeface="Aharoni" panose="020B0604020202020204" pitchFamily="2" charset="-79"/>
            </a:rPr>
            <a:t>More information can be found here: </a:t>
          </a:r>
          <a:r>
            <a:rPr lang="en-GB" sz="1100" kern="1200">
              <a:hlinkClick xmlns:r="http://schemas.openxmlformats.org/officeDocument/2006/relationships" r:id="rId7"/>
            </a:rPr>
            <a:t>Sleep and your pre-schooler - Harrogate and District NHS Foundation Trust</a:t>
          </a:r>
          <a:endParaRPr lang="en-US" sz="1100" kern="1200"/>
        </a:p>
      </dsp:txBody>
      <dsp:txXfrm>
        <a:off x="3633754" y="1680691"/>
        <a:ext cx="1545117" cy="1892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B96A3-03DC-470D-B221-F42230D3EB3D}">
      <dsp:nvSpPr>
        <dsp:cNvPr id="0" name=""/>
        <dsp:cNvSpPr/>
      </dsp:nvSpPr>
      <dsp:spPr>
        <a:xfrm>
          <a:off x="2113" y="572801"/>
          <a:ext cx="3249138" cy="389896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943" tIns="0" rIns="320943" bIns="330200" numCol="1" spcCol="1270" anchor="t" anchorCtr="0">
          <a:noAutofit/>
        </a:bodyPr>
        <a:lstStyle/>
        <a:p>
          <a:pPr marL="0" lvl="0" indent="0" algn="l" defTabSz="711200">
            <a:lnSpc>
              <a:spcPct val="90000"/>
            </a:lnSpc>
            <a:spcBef>
              <a:spcPct val="0"/>
            </a:spcBef>
            <a:spcAft>
              <a:spcPct val="35000"/>
            </a:spcAft>
            <a:buNone/>
          </a:pPr>
          <a:r>
            <a:rPr lang="en-GB" sz="1600" kern="1200" dirty="0"/>
            <a:t>This has been made to support our families little ones to have a healthy bedtime routine to ensure your child is well rested and ready for the fun day ahead. </a:t>
          </a:r>
          <a:endParaRPr lang="en-US" sz="1600" kern="1200" dirty="0"/>
        </a:p>
      </dsp:txBody>
      <dsp:txXfrm>
        <a:off x="2113" y="2132387"/>
        <a:ext cx="3249138" cy="2339379"/>
      </dsp:txXfrm>
    </dsp:sp>
    <dsp:sp modelId="{A84B39F1-AAA7-4FAA-A5DE-6D197678C91D}">
      <dsp:nvSpPr>
        <dsp:cNvPr id="0" name=""/>
        <dsp:cNvSpPr/>
      </dsp:nvSpPr>
      <dsp:spPr>
        <a:xfrm>
          <a:off x="2113" y="572801"/>
          <a:ext cx="3249138" cy="155958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0943" tIns="165100" rIns="32094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113" y="572801"/>
        <a:ext cx="3249138" cy="1559586"/>
      </dsp:txXfrm>
    </dsp:sp>
    <dsp:sp modelId="{3DB6E8BB-2693-42B1-9BB9-5946CAE4B612}">
      <dsp:nvSpPr>
        <dsp:cNvPr id="0" name=""/>
        <dsp:cNvSpPr/>
      </dsp:nvSpPr>
      <dsp:spPr>
        <a:xfrm>
          <a:off x="3511182" y="572801"/>
          <a:ext cx="3249138" cy="389896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943" tIns="0" rIns="320943" bIns="330200" numCol="1" spcCol="1270" anchor="t" anchorCtr="0">
          <a:noAutofit/>
        </a:bodyPr>
        <a:lstStyle/>
        <a:p>
          <a:pPr marL="0" lvl="0" indent="0" algn="l" defTabSz="711200">
            <a:lnSpc>
              <a:spcPct val="90000"/>
            </a:lnSpc>
            <a:spcBef>
              <a:spcPct val="0"/>
            </a:spcBef>
            <a:spcAft>
              <a:spcPct val="35000"/>
            </a:spcAft>
            <a:buNone/>
          </a:pPr>
          <a:r>
            <a:rPr lang="en-GB" sz="1600" kern="1200"/>
            <a:t>If any of our families would like any further support around bedtime routines, please do get in touch with our SENCo Mrs Hawkes, our Pastoral Advisor Mrs Burton or Mrs Dennis from our Wellbeing In Mind Team Representative.</a:t>
          </a:r>
          <a:endParaRPr lang="en-US" sz="1600" kern="1200" dirty="0"/>
        </a:p>
      </dsp:txBody>
      <dsp:txXfrm>
        <a:off x="3511182" y="2132387"/>
        <a:ext cx="3249138" cy="2339379"/>
      </dsp:txXfrm>
    </dsp:sp>
    <dsp:sp modelId="{5AA3C31F-7F3C-4E6B-8B49-BC3BB03CD1E6}">
      <dsp:nvSpPr>
        <dsp:cNvPr id="0" name=""/>
        <dsp:cNvSpPr/>
      </dsp:nvSpPr>
      <dsp:spPr>
        <a:xfrm>
          <a:off x="3511182" y="572801"/>
          <a:ext cx="3249138" cy="155958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0943" tIns="165100" rIns="32094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11182" y="572801"/>
        <a:ext cx="3249138" cy="155958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1/16/2026</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56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1/16/2026</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30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1/16/2026</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63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1/16/2026</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79788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1/16/2026</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83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1/16/2026</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4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1/16/2026</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14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1/16/2026</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99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1/16/2026</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423472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1/16/2026</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6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1/16/2026</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3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1/16/2026</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7071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3jUfceD2-Zs" TargetMode="External"/><Relationship Id="rId7" Type="http://schemas.openxmlformats.org/officeDocument/2006/relationships/image" Target="../media/image23.png"/><Relationship Id="rId2" Type="http://schemas.openxmlformats.org/officeDocument/2006/relationships/hyperlink" Target="https://www.youtube.com/watch?v=SDr0bmEPoxE" TargetMode="Externa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www.youtube.com/watch?v=vlv6Y1tq1sQ&amp;list=RDQMKx6RV4cliIM&amp;index=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https://cerebra.org.uk/get-advice-support/sleep-advice-service/" TargetMode="External"/><Relationship Id="rId7" Type="http://schemas.openxmlformats.org/officeDocument/2006/relationships/hyperlink" Target="https://thesleepcharity.org.uk/our-courses/" TargetMode="External"/><Relationship Id="rId2" Type="http://schemas.openxmlformats.org/officeDocument/2006/relationships/hyperlink" Target="https://www.sleepfoundation.org/children-and-sleep" TargetMode="External"/><Relationship Id="rId1" Type="http://schemas.openxmlformats.org/officeDocument/2006/relationships/slideLayout" Target="../slideLayouts/slideLayout2.xml"/><Relationship Id="rId6" Type="http://schemas.openxmlformats.org/officeDocument/2006/relationships/hyperlink" Target="https://www.hdft.nhs.uk/services/sleep-pre-schooler/" TargetMode="External"/><Relationship Id="rId5" Type="http://schemas.openxmlformats.org/officeDocument/2006/relationships/hyperlink" Target="https://www.youtube.com/watch?v=Fz7_QVPY-jI" TargetMode="External"/><Relationship Id="rId4" Type="http://schemas.openxmlformats.org/officeDocument/2006/relationships/hyperlink" Target="https://www.bbc.co.uk/sounds/series/p06zj1l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6" name="Rectangle 1055">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40,100+ Bedtime Stock Illustrations, Royalty-Free Vector Graphics &amp; Clip  Art - iStock | Bedtime story, Sleep, Good night sleep">
            <a:extLst>
              <a:ext uri="{FF2B5EF4-FFF2-40B4-BE49-F238E27FC236}">
                <a16:creationId xmlns:a16="http://schemas.microsoft.com/office/drawing/2014/main" id="{E8AC60F0-80A6-FCD5-55EF-57DCDB132C04}"/>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t="16074" b="16962"/>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ACC802-E881-D70A-4418-6B0EBC2CA824}"/>
              </a:ext>
            </a:extLst>
          </p:cNvPr>
          <p:cNvSpPr>
            <a:spLocks noGrp="1"/>
          </p:cNvSpPr>
          <p:nvPr>
            <p:ph type="ctrTitle"/>
          </p:nvPr>
        </p:nvSpPr>
        <p:spPr>
          <a:xfrm>
            <a:off x="521208" y="4819615"/>
            <a:ext cx="6817836" cy="1264936"/>
          </a:xfrm>
        </p:spPr>
        <p:txBody>
          <a:bodyPr anchor="ctr">
            <a:normAutofit/>
          </a:bodyPr>
          <a:lstStyle/>
          <a:p>
            <a:r>
              <a:rPr lang="en-GB">
                <a:solidFill>
                  <a:srgbClr val="FFFFFF"/>
                </a:solidFill>
                <a:latin typeface="Cooper Black" panose="0208090404030B020404" pitchFamily="18" charset="0"/>
              </a:rPr>
              <a:t>Bedtime Routines</a:t>
            </a:r>
          </a:p>
        </p:txBody>
      </p:sp>
      <p:cxnSp>
        <p:nvCxnSpPr>
          <p:cNvPr id="1057" name="Straight Connector 1056">
            <a:extLst>
              <a:ext uri="{FF2B5EF4-FFF2-40B4-BE49-F238E27FC236}">
                <a16:creationId xmlns:a16="http://schemas.microsoft.com/office/drawing/2014/main" id="{F1981B13-F880-47D1-BA19-C2C84FC754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4610607"/>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D9889C86-81F5-4E2B-A1BF-3DC57716B5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4614653"/>
            <a:ext cx="0" cy="167486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0D1651B2-663F-4ED2-A7D2-9D74A5DFD1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1819" y="6289514"/>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descr="A group of children running&#10;&#10;AI-generated content may be incorrect.">
            <a:extLst>
              <a:ext uri="{FF2B5EF4-FFF2-40B4-BE49-F238E27FC236}">
                <a16:creationId xmlns:a16="http://schemas.microsoft.com/office/drawing/2014/main" id="{0FEABB63-4EF1-BB8C-546F-FF23CDEF16E5}"/>
              </a:ext>
            </a:extLst>
          </p:cNvPr>
          <p:cNvPicPr>
            <a:picLocks noChangeAspect="1"/>
          </p:cNvPicPr>
          <p:nvPr/>
        </p:nvPicPr>
        <p:blipFill>
          <a:blip r:embed="rId3"/>
          <a:stretch>
            <a:fillRect/>
          </a:stretch>
        </p:blipFill>
        <p:spPr>
          <a:xfrm>
            <a:off x="9003313" y="4611387"/>
            <a:ext cx="3185212" cy="2248415"/>
          </a:xfrm>
          <a:prstGeom prst="rect">
            <a:avLst/>
          </a:prstGeom>
        </p:spPr>
      </p:pic>
    </p:spTree>
    <p:extLst>
      <p:ext uri="{BB962C8B-B14F-4D97-AF65-F5344CB8AC3E}">
        <p14:creationId xmlns:p14="http://schemas.microsoft.com/office/powerpoint/2010/main" val="28701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201" name="Straight Connector 8200">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3" name="Straight Connector 8202">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5" name="Straight Connector 8204">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8207" name="Rectangle 8206">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09" name="Straight Connector 8208">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A669519-5A03-7164-AF74-D18322A18B4F}"/>
              </a:ext>
            </a:extLst>
          </p:cNvPr>
          <p:cNvSpPr txBox="1"/>
          <p:nvPr/>
        </p:nvSpPr>
        <p:spPr>
          <a:xfrm>
            <a:off x="190921" y="683291"/>
            <a:ext cx="8561182" cy="5395961"/>
          </a:xfrm>
          <a:prstGeom prst="rect">
            <a:avLst/>
          </a:prstGeom>
        </p:spPr>
        <p:txBody>
          <a:bodyPr vert="horz" lIns="91440" tIns="45720" rIns="91440" bIns="45720" rtlCol="0" anchor="b">
            <a:normAutofit/>
          </a:bodyPr>
          <a:lstStyle/>
          <a:p>
            <a:pPr indent="-228600">
              <a:lnSpc>
                <a:spcPct val="110000"/>
              </a:lnSpc>
              <a:spcAft>
                <a:spcPts val="600"/>
              </a:spcAft>
              <a:buSzPct val="80000"/>
            </a:pPr>
            <a:r>
              <a:rPr lang="en-US" sz="2400" b="1" i="1" u="sng" dirty="0"/>
              <a:t>The sound of silence</a:t>
            </a:r>
          </a:p>
          <a:p>
            <a:pPr indent="-228600">
              <a:lnSpc>
                <a:spcPct val="110000"/>
              </a:lnSpc>
              <a:spcAft>
                <a:spcPts val="600"/>
              </a:spcAft>
              <a:buSzPct val="80000"/>
            </a:pPr>
            <a:r>
              <a:rPr lang="en-US" sz="1600" dirty="0"/>
              <a:t>		</a:t>
            </a:r>
          </a:p>
          <a:p>
            <a:pPr indent="-228600">
              <a:lnSpc>
                <a:spcPct val="110000"/>
              </a:lnSpc>
              <a:spcAft>
                <a:spcPts val="600"/>
              </a:spcAft>
              <a:buSzPct val="80000"/>
            </a:pPr>
            <a:r>
              <a:rPr lang="en-US" sz="1600" dirty="0"/>
              <a:t>Some children do not like the silence that bedtime brings. Sometimes, they can hear the creaks and noises of the house. Whether it is the pipes or other people moving around, their imagination can sometimes make it into something scary.</a:t>
            </a:r>
          </a:p>
          <a:p>
            <a:pPr indent="-228600">
              <a:lnSpc>
                <a:spcPct val="110000"/>
              </a:lnSpc>
              <a:spcAft>
                <a:spcPts val="600"/>
              </a:spcAft>
              <a:buSzPct val="80000"/>
            </a:pPr>
            <a:endParaRPr lang="en-US" sz="1600" dirty="0"/>
          </a:p>
          <a:p>
            <a:pPr indent="-228600">
              <a:lnSpc>
                <a:spcPct val="110000"/>
              </a:lnSpc>
              <a:spcAft>
                <a:spcPts val="600"/>
              </a:spcAft>
              <a:buSzPct val="80000"/>
            </a:pPr>
            <a:r>
              <a:rPr lang="en-US" sz="1600" dirty="0"/>
              <a:t>Some children are comforted by listening to soothing sounds, quiet lulling music, sound of nature like a waterfalls or the sea or a sleep story. Find what works for your child. </a:t>
            </a:r>
          </a:p>
          <a:p>
            <a:pPr indent="-228600">
              <a:lnSpc>
                <a:spcPct val="110000"/>
              </a:lnSpc>
              <a:spcAft>
                <a:spcPts val="600"/>
              </a:spcAft>
              <a:buSzPct val="80000"/>
            </a:pPr>
            <a:endParaRPr lang="en-US" sz="1600" dirty="0"/>
          </a:p>
          <a:p>
            <a:pPr indent="-228600">
              <a:lnSpc>
                <a:spcPct val="110000"/>
              </a:lnSpc>
              <a:spcAft>
                <a:spcPts val="600"/>
              </a:spcAft>
              <a:buSzPct val="80000"/>
            </a:pPr>
            <a:r>
              <a:rPr lang="en-US" sz="1600" dirty="0"/>
              <a:t>YouTube have an array of different audios that can be 10hours long and so even if your child woke during the night they would be comforted back to sleep.</a:t>
            </a:r>
          </a:p>
          <a:p>
            <a:pPr indent="-228600">
              <a:lnSpc>
                <a:spcPct val="110000"/>
              </a:lnSpc>
              <a:spcAft>
                <a:spcPts val="600"/>
              </a:spcAft>
              <a:buSzPct val="80000"/>
            </a:pPr>
            <a:r>
              <a:rPr lang="en-US" sz="1600" dirty="0">
                <a:hlinkClick r:id="rId2"/>
              </a:rPr>
              <a:t>10 Hours Of Sleeping Music For Kids | Unicorn's Dream - YouTube</a:t>
            </a:r>
            <a:endParaRPr lang="en-US" sz="1600" dirty="0"/>
          </a:p>
          <a:p>
            <a:pPr indent="-228600">
              <a:lnSpc>
                <a:spcPct val="110000"/>
              </a:lnSpc>
              <a:spcAft>
                <a:spcPts val="600"/>
              </a:spcAft>
              <a:buSzPct val="80000"/>
            </a:pPr>
            <a:r>
              <a:rPr lang="en-US" sz="1600" dirty="0">
                <a:hlinkClick r:id="rId3"/>
              </a:rPr>
              <a:t>FALL INTO SLEEP INSTANTLY ★︎ Relaxing Music to Reduce Anxiety and Help You Sleep ★︎ Meditation – YouTube</a:t>
            </a:r>
            <a:endParaRPr lang="en-US" sz="1600" dirty="0"/>
          </a:p>
          <a:p>
            <a:pPr indent="-228600">
              <a:lnSpc>
                <a:spcPct val="110000"/>
              </a:lnSpc>
              <a:spcAft>
                <a:spcPts val="600"/>
              </a:spcAft>
              <a:buSzPct val="80000"/>
            </a:pPr>
            <a:r>
              <a:rPr lang="en-US" sz="1600" dirty="0">
                <a:hlinkClick r:id="rId4"/>
              </a:rPr>
              <a:t>Hot Air Balloon Ride: A Guided meditation for Kids, Children's Visualization For Sleep &amp; Dreaming - YouTube</a:t>
            </a:r>
            <a:endParaRPr lang="en-US" sz="1600" dirty="0"/>
          </a:p>
        </p:txBody>
      </p:sp>
      <p:cxnSp>
        <p:nvCxnSpPr>
          <p:cNvPr id="8211" name="Straight Connector 8210">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2080" y="573807"/>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196" name="Picture 4" descr="Relaxing Music: Calm Music For Sleep ...">
            <a:extLst>
              <a:ext uri="{FF2B5EF4-FFF2-40B4-BE49-F238E27FC236}">
                <a16:creationId xmlns:a16="http://schemas.microsoft.com/office/drawing/2014/main" id="{550791F1-5D31-F8F7-9DBD-333AB9DE31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7585"/>
          <a:stretch>
            <a:fillRect/>
          </a:stretch>
        </p:blipFill>
        <p:spPr bwMode="auto">
          <a:xfrm>
            <a:off x="9154026" y="853913"/>
            <a:ext cx="2469374" cy="15412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ullaby Music for Babies – Baby Sleep Song.s App by Marko Markovic">
            <a:extLst>
              <a:ext uri="{FF2B5EF4-FFF2-40B4-BE49-F238E27FC236}">
                <a16:creationId xmlns:a16="http://schemas.microsoft.com/office/drawing/2014/main" id="{D3625549-06DF-741C-5CD0-71D73A718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5101" b="23413"/>
          <a:stretch>
            <a:fillRect/>
          </a:stretch>
        </p:blipFill>
        <p:spPr bwMode="auto">
          <a:xfrm>
            <a:off x="9154026" y="2668257"/>
            <a:ext cx="2469374" cy="15183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A348B87-22F4-5C1A-A1F7-66B1955EB8C2}"/>
              </a:ext>
            </a:extLst>
          </p:cNvPr>
          <p:cNvPicPr>
            <a:picLocks noChangeAspect="1"/>
          </p:cNvPicPr>
          <p:nvPr/>
        </p:nvPicPr>
        <p:blipFill>
          <a:blip r:embed="rId7"/>
          <a:srcRect r="-3" b="12283"/>
          <a:stretch>
            <a:fillRect/>
          </a:stretch>
        </p:blipFill>
        <p:spPr>
          <a:xfrm>
            <a:off x="9154026" y="4467311"/>
            <a:ext cx="2469374" cy="1536775"/>
          </a:xfrm>
          <a:prstGeom prst="rect">
            <a:avLst/>
          </a:prstGeom>
        </p:spPr>
      </p:pic>
      <p:cxnSp>
        <p:nvCxnSpPr>
          <p:cNvPr id="8213" name="Straight Connector 8212">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81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240" name="Straight Connector 9239">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2" name="Straight Connector 9241">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4" name="Straight Connector 9243">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9246" name="Rectangle 9245">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C8BDD-8E2D-DEC6-5119-23F8D14E8598}"/>
              </a:ext>
            </a:extLst>
          </p:cNvPr>
          <p:cNvSpPr>
            <a:spLocks noGrp="1"/>
          </p:cNvSpPr>
          <p:nvPr>
            <p:ph type="title"/>
          </p:nvPr>
        </p:nvSpPr>
        <p:spPr>
          <a:xfrm>
            <a:off x="521207" y="786385"/>
            <a:ext cx="6733699" cy="814740"/>
          </a:xfrm>
        </p:spPr>
        <p:txBody>
          <a:bodyPr vert="horz" lIns="91440" tIns="45720" rIns="91440" bIns="45720" rtlCol="0" anchor="t">
            <a:normAutofit/>
          </a:bodyPr>
          <a:lstStyle/>
          <a:p>
            <a:r>
              <a:rPr lang="en-US" b="1" dirty="0"/>
              <a:t>Goodnight, lights out</a:t>
            </a:r>
            <a:r>
              <a:rPr lang="en-US" dirty="0"/>
              <a:t>.</a:t>
            </a:r>
          </a:p>
        </p:txBody>
      </p:sp>
      <p:cxnSp>
        <p:nvCxnSpPr>
          <p:cNvPr id="9248" name="Straight Connector 9247">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5886D9-A0F1-268D-D0B7-D484C50D8F55}"/>
              </a:ext>
            </a:extLst>
          </p:cNvPr>
          <p:cNvSpPr txBox="1"/>
          <p:nvPr/>
        </p:nvSpPr>
        <p:spPr>
          <a:xfrm>
            <a:off x="223945" y="1537402"/>
            <a:ext cx="7342462" cy="4466887"/>
          </a:xfrm>
          <a:prstGeom prst="rect">
            <a:avLst/>
          </a:prstGeom>
        </p:spPr>
        <p:txBody>
          <a:bodyPr vert="horz" lIns="91440" tIns="45720" rIns="91440" bIns="45720" rtlCol="0" anchor="b">
            <a:normAutofit fontScale="85000" lnSpcReduction="10000"/>
          </a:bodyPr>
          <a:lstStyle/>
          <a:p>
            <a:pPr marL="285750" indent="-228600">
              <a:lnSpc>
                <a:spcPct val="110000"/>
              </a:lnSpc>
              <a:spcAft>
                <a:spcPts val="600"/>
              </a:spcAft>
              <a:buSzPct val="80000"/>
              <a:buFont typeface="Arial" panose="020B0604020202020204" pitchFamily="34" charset="0"/>
              <a:buChar char="•"/>
            </a:pPr>
            <a:r>
              <a:rPr lang="en-US" sz="2000" b="1" dirty="0"/>
              <a:t>Now it is time to say goodnight. </a:t>
            </a:r>
          </a:p>
          <a:p>
            <a:pPr marL="285750" indent="-228600">
              <a:lnSpc>
                <a:spcPct val="110000"/>
              </a:lnSpc>
              <a:spcAft>
                <a:spcPts val="600"/>
              </a:spcAft>
              <a:buSzPct val="80000"/>
              <a:buFont typeface="Arial" panose="020B0604020202020204" pitchFamily="34" charset="0"/>
              <a:buChar char="•"/>
            </a:pPr>
            <a:r>
              <a:rPr lang="en-US" sz="2000" b="1" dirty="0"/>
              <a:t>You will have already gone through the bedtime routine and your child is now ready to sleep. The next part might look something like this: a kiss, a hug, say goodnight and put on the bedtime light/sounds on.</a:t>
            </a:r>
          </a:p>
          <a:p>
            <a:pPr marL="285750" indent="-228600">
              <a:lnSpc>
                <a:spcPct val="110000"/>
              </a:lnSpc>
              <a:spcAft>
                <a:spcPts val="600"/>
              </a:spcAft>
              <a:buSzPct val="80000"/>
              <a:buFont typeface="Arial" panose="020B0604020202020204" pitchFamily="34" charset="0"/>
              <a:buChar char="•"/>
            </a:pPr>
            <a:r>
              <a:rPr lang="en-US" sz="2000" b="1" dirty="0"/>
              <a:t>Remember to keep your language simple “bedtime now, goodnight”.</a:t>
            </a:r>
          </a:p>
          <a:p>
            <a:pPr marL="285750" indent="-228600">
              <a:lnSpc>
                <a:spcPct val="110000"/>
              </a:lnSpc>
              <a:spcAft>
                <a:spcPts val="600"/>
              </a:spcAft>
              <a:buSzPct val="80000"/>
              <a:buFont typeface="Arial" panose="020B0604020202020204" pitchFamily="34" charset="0"/>
              <a:buChar char="•"/>
            </a:pPr>
            <a:r>
              <a:rPr lang="en-US" sz="2000" b="1" dirty="0"/>
              <a:t>If they get out of bed, lead them back to the bed calmly, simply say “bedtime now” and put them  back in bed.</a:t>
            </a:r>
          </a:p>
          <a:p>
            <a:pPr marL="285750" indent="-228600">
              <a:lnSpc>
                <a:spcPct val="110000"/>
              </a:lnSpc>
              <a:spcAft>
                <a:spcPts val="600"/>
              </a:spcAft>
              <a:buSzPct val="80000"/>
              <a:buFont typeface="Arial" panose="020B0604020202020204" pitchFamily="34" charset="0"/>
              <a:buChar char="•"/>
            </a:pPr>
            <a:r>
              <a:rPr lang="en-US" sz="2000" b="1" dirty="0"/>
              <a:t>Remember to use a calm whispering voice every time.</a:t>
            </a:r>
          </a:p>
          <a:p>
            <a:pPr marL="285750" indent="-228600">
              <a:lnSpc>
                <a:spcPct val="110000"/>
              </a:lnSpc>
              <a:spcAft>
                <a:spcPts val="600"/>
              </a:spcAft>
              <a:buSzPct val="80000"/>
              <a:buFont typeface="Arial" panose="020B0604020202020204" pitchFamily="34" charset="0"/>
              <a:buChar char="•"/>
            </a:pPr>
            <a:r>
              <a:rPr lang="en-US" sz="2000" b="1" dirty="0"/>
              <a:t>Try to avoid additional drinks.</a:t>
            </a:r>
          </a:p>
          <a:p>
            <a:pPr marL="285750" indent="-228600">
              <a:lnSpc>
                <a:spcPct val="110000"/>
              </a:lnSpc>
              <a:spcAft>
                <a:spcPts val="600"/>
              </a:spcAft>
              <a:buSzPct val="80000"/>
              <a:buFont typeface="Arial" panose="020B0604020202020204" pitchFamily="34" charset="0"/>
              <a:buChar char="•"/>
            </a:pPr>
            <a:r>
              <a:rPr lang="en-US" sz="2000" b="1" dirty="0"/>
              <a:t>If they say they need the toilet, let them go, but no engagement.</a:t>
            </a:r>
          </a:p>
          <a:p>
            <a:pPr marL="285750" indent="-228600">
              <a:lnSpc>
                <a:spcPct val="110000"/>
              </a:lnSpc>
              <a:spcAft>
                <a:spcPts val="600"/>
              </a:spcAft>
              <a:buSzPct val="80000"/>
              <a:buFont typeface="Arial" panose="020B0604020202020204" pitchFamily="34" charset="0"/>
              <a:buChar char="•"/>
            </a:pPr>
            <a:r>
              <a:rPr lang="en-US" sz="2000" b="1" dirty="0"/>
              <a:t>Although it may take a few attempts, persevere. Every night, it will become a little easier. </a:t>
            </a:r>
          </a:p>
        </p:txBody>
      </p:sp>
      <p:cxnSp>
        <p:nvCxnSpPr>
          <p:cNvPr id="9250" name="Straight Connector 9249">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593A20-D9CB-099B-402A-837C6BEFBD65}"/>
              </a:ext>
            </a:extLst>
          </p:cNvPr>
          <p:cNvPicPr>
            <a:picLocks noChangeAspect="1"/>
          </p:cNvPicPr>
          <p:nvPr/>
        </p:nvPicPr>
        <p:blipFill>
          <a:blip r:embed="rId2"/>
          <a:srcRect l="2557" r="28910" b="4"/>
          <a:stretch>
            <a:fillRect/>
          </a:stretch>
        </p:blipFill>
        <p:spPr>
          <a:xfrm>
            <a:off x="8036732" y="853712"/>
            <a:ext cx="3583768" cy="5150567"/>
          </a:xfrm>
          <a:prstGeom prst="rect">
            <a:avLst/>
          </a:prstGeom>
        </p:spPr>
      </p:pic>
      <p:cxnSp>
        <p:nvCxnSpPr>
          <p:cNvPr id="9252" name="Straight Connector 9251">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10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93B728-EF8E-4747-9825-F8D7FEEE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DE5D1E-6737-EF74-8E9C-51E2B218376B}"/>
              </a:ext>
            </a:extLst>
          </p:cNvPr>
          <p:cNvSpPr>
            <a:spLocks noGrp="1"/>
          </p:cNvSpPr>
          <p:nvPr>
            <p:ph type="title"/>
          </p:nvPr>
        </p:nvSpPr>
        <p:spPr>
          <a:xfrm>
            <a:off x="521208" y="783863"/>
            <a:ext cx="3448812" cy="5048339"/>
          </a:xfrm>
        </p:spPr>
        <p:txBody>
          <a:bodyPr anchor="t">
            <a:normAutofit/>
          </a:bodyPr>
          <a:lstStyle/>
          <a:p>
            <a:r>
              <a:rPr lang="en-GB" dirty="0"/>
              <a:t>Any Questions???</a:t>
            </a:r>
            <a:endParaRPr lang="en-GB"/>
          </a:p>
        </p:txBody>
      </p:sp>
      <p:cxnSp>
        <p:nvCxnSpPr>
          <p:cNvPr id="11" name="Straight Connector 10">
            <a:extLst>
              <a:ext uri="{FF2B5EF4-FFF2-40B4-BE49-F238E27FC236}">
                <a16:creationId xmlns:a16="http://schemas.microsoft.com/office/drawing/2014/main" id="{D138B8C1-129C-418D-BEA5-984B1F6A32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0F901-22C5-405D-919A-D48167CEAD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7C62E1-2E42-4DD6-9ECF-39FB001D5B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D22A2AD-D1D8-31D6-3B78-0629A0A40CA2}"/>
              </a:ext>
            </a:extLst>
          </p:cNvPr>
          <p:cNvGraphicFramePr>
            <a:graphicFrameLocks noGrp="1"/>
          </p:cNvGraphicFramePr>
          <p:nvPr>
            <p:ph idx="1"/>
            <p:extLst>
              <p:ext uri="{D42A27DB-BD31-4B8C-83A1-F6EECF244321}">
                <p14:modId xmlns:p14="http://schemas.microsoft.com/office/powerpoint/2010/main" val="2960794111"/>
              </p:ext>
            </p:extLst>
          </p:nvPr>
        </p:nvGraphicFramePr>
        <p:xfrm>
          <a:off x="4869180" y="899033"/>
          <a:ext cx="6762434" cy="5044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0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1988-0C2C-C81A-6E2E-31746E415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9D1C4-49F8-96BA-FAD1-AFC5ED81FAE0}"/>
              </a:ext>
            </a:extLst>
          </p:cNvPr>
          <p:cNvSpPr>
            <a:spLocks noGrp="1"/>
          </p:cNvSpPr>
          <p:nvPr>
            <p:ph type="title"/>
          </p:nvPr>
        </p:nvSpPr>
        <p:spPr/>
        <p:txBody>
          <a:bodyPr/>
          <a:lstStyle/>
          <a:p>
            <a:r>
              <a:rPr lang="en-GB" dirty="0"/>
              <a:t>Useful Website links</a:t>
            </a:r>
          </a:p>
        </p:txBody>
      </p:sp>
      <p:sp>
        <p:nvSpPr>
          <p:cNvPr id="3" name="Content Placeholder 2">
            <a:extLst>
              <a:ext uri="{FF2B5EF4-FFF2-40B4-BE49-F238E27FC236}">
                <a16:creationId xmlns:a16="http://schemas.microsoft.com/office/drawing/2014/main" id="{37ADE13B-C89E-819C-4DBD-6E01D3DD2352}"/>
              </a:ext>
            </a:extLst>
          </p:cNvPr>
          <p:cNvSpPr>
            <a:spLocks noGrp="1"/>
          </p:cNvSpPr>
          <p:nvPr>
            <p:ph idx="1"/>
          </p:nvPr>
        </p:nvSpPr>
        <p:spPr/>
        <p:txBody>
          <a:bodyPr/>
          <a:lstStyle/>
          <a:p>
            <a:r>
              <a:rPr lang="en-GB" dirty="0">
                <a:hlinkClick r:id="rId2"/>
              </a:rPr>
              <a:t>Children and Sleep | Sleep Foundation</a:t>
            </a:r>
            <a:endParaRPr lang="en-GB" dirty="0"/>
          </a:p>
          <a:p>
            <a:r>
              <a:rPr lang="en-GB" dirty="0">
                <a:hlinkClick r:id="rId3"/>
              </a:rPr>
              <a:t>Sleep Advice Service – Cerebra</a:t>
            </a:r>
            <a:r>
              <a:rPr lang="en-GB" dirty="0"/>
              <a:t> (recommend the Sleep booklet to download)</a:t>
            </a:r>
          </a:p>
          <a:p>
            <a:r>
              <a:rPr lang="en-GB" dirty="0">
                <a:hlinkClick r:id="rId4"/>
              </a:rPr>
              <a:t>BBC Sounds - Sleepy Stories - Available Episodes</a:t>
            </a:r>
            <a:endParaRPr lang="en-GB" dirty="0"/>
          </a:p>
          <a:p>
            <a:r>
              <a:rPr lang="en-GB" dirty="0">
                <a:hlinkClick r:id="rId5"/>
              </a:rPr>
              <a:t>Beautiful Sleep Music for Kids 💜Nap Music Deep Sleep | Calming &amp; Soothing Bedtime Music – YouTube</a:t>
            </a:r>
            <a:endParaRPr lang="en-GB" dirty="0"/>
          </a:p>
          <a:p>
            <a:r>
              <a:rPr lang="en-GB" dirty="0">
                <a:hlinkClick r:id="rId6"/>
              </a:rPr>
              <a:t>Sleep and your pre-schooler - Harrogate and District NHS Foundation Trust</a:t>
            </a:r>
            <a:endParaRPr lang="en-GB" dirty="0"/>
          </a:p>
          <a:p>
            <a:r>
              <a:rPr lang="en-GB" dirty="0">
                <a:hlinkClick r:id="rId7"/>
              </a:rPr>
              <a:t>Our Courses - The Sleep Charity</a:t>
            </a:r>
            <a:endParaRPr lang="en-GB" dirty="0"/>
          </a:p>
        </p:txBody>
      </p:sp>
    </p:spTree>
    <p:extLst>
      <p:ext uri="{BB962C8B-B14F-4D97-AF65-F5344CB8AC3E}">
        <p14:creationId xmlns:p14="http://schemas.microsoft.com/office/powerpoint/2010/main" val="227718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FD0F0B6-5415-4254-9E66-BE9C2FB0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A401F-FC5F-A6F1-615A-1CCAB81DC6E5}"/>
              </a:ext>
            </a:extLst>
          </p:cNvPr>
          <p:cNvSpPr>
            <a:spLocks noGrp="1"/>
          </p:cNvSpPr>
          <p:nvPr>
            <p:ph type="ctrTitle"/>
          </p:nvPr>
        </p:nvSpPr>
        <p:spPr>
          <a:xfrm>
            <a:off x="70351" y="822959"/>
            <a:ext cx="4250438" cy="5312618"/>
          </a:xfrm>
        </p:spPr>
        <p:txBody>
          <a:bodyPr>
            <a:noAutofit/>
          </a:bodyPr>
          <a:lstStyle/>
          <a:p>
            <a:r>
              <a:rPr lang="en-GB" sz="2800" u="sng" dirty="0">
                <a:latin typeface="Avenir Next LT Pro"/>
                <a:ea typeface="Batang"/>
              </a:rPr>
              <a:t>Bedtime Routines</a:t>
            </a:r>
            <a:br>
              <a:rPr lang="en-GB" sz="1600" dirty="0">
                <a:latin typeface="Avenir Next LT Pro" panose="020B0504020202020204" pitchFamily="34" charset="0"/>
              </a:rPr>
            </a:br>
            <a:br>
              <a:rPr lang="en-GB" sz="1600" dirty="0">
                <a:latin typeface="Avenir Next LT Pro" panose="020B0504020202020204" pitchFamily="34" charset="0"/>
              </a:rPr>
            </a:br>
            <a:r>
              <a:rPr lang="en-GB" sz="1600" dirty="0">
                <a:latin typeface="Avenir Next LT Pro"/>
                <a:ea typeface="Batang"/>
              </a:rPr>
              <a:t>Creating a unique routine that fits in with your family continuously , is key for success.</a:t>
            </a:r>
            <a:br>
              <a:rPr lang="en-GB" sz="1600" dirty="0">
                <a:latin typeface="Avenir Next LT Pro" panose="020B0504020202020204" pitchFamily="34" charset="0"/>
              </a:rPr>
            </a:br>
            <a:br>
              <a:rPr lang="en-GB" sz="1600" dirty="0">
                <a:latin typeface="Avenir Next LT Pro" panose="020B0504020202020204" pitchFamily="34" charset="0"/>
              </a:rPr>
            </a:br>
            <a:r>
              <a:rPr lang="en-GB" sz="1600" dirty="0">
                <a:latin typeface="Avenir Next LT Pro"/>
                <a:ea typeface="Batang"/>
              </a:rPr>
              <a:t>If your child knows they can change the routine to suit their preferences, or you alter from the routine even just once,  it will reduce the success. </a:t>
            </a:r>
            <a:br>
              <a:rPr lang="en-GB" sz="1600" dirty="0">
                <a:latin typeface="Avenir Next LT Pro" panose="020B0504020202020204" pitchFamily="34" charset="0"/>
              </a:rPr>
            </a:br>
            <a:br>
              <a:rPr lang="en-GB" sz="1600" dirty="0">
                <a:latin typeface="Avenir Next LT Pro" panose="020B0504020202020204" pitchFamily="34" charset="0"/>
              </a:rPr>
            </a:br>
            <a:r>
              <a:rPr lang="en-GB" sz="1600" dirty="0">
                <a:latin typeface="Avenir Next LT Pro"/>
                <a:ea typeface="Batang"/>
              </a:rPr>
              <a:t>Plan and discuss the routine as a family so, everyone knows exactly what will happen and come next. This will help to create a calm and worry-free routine and allow a buy in from all. </a:t>
            </a:r>
            <a:br>
              <a:rPr lang="en-GB" sz="1600" dirty="0">
                <a:latin typeface="Avenir Next LT Pro" panose="020B0504020202020204" pitchFamily="34" charset="0"/>
              </a:rPr>
            </a:br>
            <a:br>
              <a:rPr lang="en-GB" sz="1600" dirty="0">
                <a:latin typeface="Avenir Next LT Pro" panose="020B0504020202020204" pitchFamily="34" charset="0"/>
              </a:rPr>
            </a:br>
            <a:r>
              <a:rPr lang="en-GB" sz="1600" dirty="0">
                <a:latin typeface="Avenir Next LT Pro"/>
                <a:ea typeface="Batang"/>
              </a:rPr>
              <a:t>Write down any key problems that arise such as:  getting out of bed, scared of the dark, saying they are not tired etc. </a:t>
            </a:r>
            <a:br>
              <a:rPr lang="en-GB" sz="1600" dirty="0">
                <a:latin typeface="Avenir Next LT Pro" panose="020B0504020202020204" pitchFamily="34" charset="0"/>
              </a:rPr>
            </a:br>
            <a:br>
              <a:rPr lang="en-GB" sz="1600" dirty="0">
                <a:latin typeface="Avenir Next LT Pro" panose="020B0504020202020204" pitchFamily="34" charset="0"/>
              </a:rPr>
            </a:br>
            <a:r>
              <a:rPr lang="en-GB" sz="1600" dirty="0">
                <a:latin typeface="Avenir Next LT Pro"/>
                <a:ea typeface="Batang"/>
              </a:rPr>
              <a:t>Plan a time, which is not at bedtime, to talk about those worries. Some  families call it the ‘worry hour’. This is an allocated time to  talk through worries and problem solve ideas together. </a:t>
            </a:r>
            <a:br>
              <a:rPr lang="en-GB" sz="1600" dirty="0">
                <a:latin typeface="Avenir Next LT Pro" panose="020B0504020202020204" pitchFamily="34" charset="0"/>
              </a:rPr>
            </a:br>
            <a:br>
              <a:rPr lang="en-GB" sz="1600" dirty="0">
                <a:latin typeface="Avenir Next LT Pro" panose="020B0504020202020204" pitchFamily="34" charset="0"/>
              </a:rPr>
            </a:br>
            <a:endParaRPr lang="en-GB" sz="1600" dirty="0">
              <a:latin typeface="Avenir Next LT Pro" panose="020B0504020202020204" pitchFamily="34" charset="0"/>
            </a:endParaRPr>
          </a:p>
        </p:txBody>
      </p:sp>
      <p:sp>
        <p:nvSpPr>
          <p:cNvPr id="3" name="Subtitle 2">
            <a:extLst>
              <a:ext uri="{FF2B5EF4-FFF2-40B4-BE49-F238E27FC236}">
                <a16:creationId xmlns:a16="http://schemas.microsoft.com/office/drawing/2014/main" id="{B71A0307-3B9B-7608-C7AC-C7E83C91DDD0}"/>
              </a:ext>
            </a:extLst>
          </p:cNvPr>
          <p:cNvSpPr>
            <a:spLocks noGrp="1"/>
          </p:cNvSpPr>
          <p:nvPr>
            <p:ph type="subTitle" idx="1"/>
          </p:nvPr>
        </p:nvSpPr>
        <p:spPr>
          <a:xfrm>
            <a:off x="4545450" y="5727368"/>
            <a:ext cx="3474600" cy="408211"/>
          </a:xfrm>
        </p:spPr>
        <p:txBody>
          <a:bodyPr>
            <a:normAutofit/>
          </a:bodyPr>
          <a:lstStyle/>
          <a:p>
            <a:r>
              <a:rPr lang="en-GB" dirty="0"/>
              <a:t>LET’s GET Started…</a:t>
            </a:r>
          </a:p>
        </p:txBody>
      </p:sp>
      <p:cxnSp>
        <p:nvCxnSpPr>
          <p:cNvPr id="2057" name="Straight Connector 2056">
            <a:extLst>
              <a:ext uri="{FF2B5EF4-FFF2-40B4-BE49-F238E27FC236}">
                <a16:creationId xmlns:a16="http://schemas.microsoft.com/office/drawing/2014/main" id="{8D66FEA8-8B71-461B-95A4-855374AB4C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7A4B168A-A51F-4C91-A9E4-A2F203CB9D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689"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Precious Little Sleep">
            <a:extLst>
              <a:ext uri="{FF2B5EF4-FFF2-40B4-BE49-F238E27FC236}">
                <a16:creationId xmlns:a16="http://schemas.microsoft.com/office/drawing/2014/main" id="{F6D5523A-C62B-EFFB-FFEE-505884EC1C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7052" y="1276623"/>
            <a:ext cx="6923447" cy="4299824"/>
          </a:xfrm>
          <a:prstGeom prst="rect">
            <a:avLst/>
          </a:prstGeom>
          <a:noFill/>
          <a:extLst>
            <a:ext uri="{909E8E84-426E-40DD-AFC4-6F175D3DCCD1}">
              <a14:hiddenFill xmlns:a14="http://schemas.microsoft.com/office/drawing/2010/main">
                <a:solidFill>
                  <a:srgbClr val="FFFFFF"/>
                </a:solidFill>
              </a14:hiddenFill>
            </a:ext>
          </a:extLst>
        </p:spPr>
      </p:pic>
      <p:cxnSp>
        <p:nvCxnSpPr>
          <p:cNvPr id="2061" name="Straight Connector 2060">
            <a:extLst>
              <a:ext uri="{FF2B5EF4-FFF2-40B4-BE49-F238E27FC236}">
                <a16:creationId xmlns:a16="http://schemas.microsoft.com/office/drawing/2014/main" id="{A5407E01-913B-484C-A03C-2C64028471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68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99" name="Rectangle 3098">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36F77-4251-C4D5-2E34-680D569B4E65}"/>
              </a:ext>
            </a:extLst>
          </p:cNvPr>
          <p:cNvSpPr>
            <a:spLocks noGrp="1"/>
          </p:cNvSpPr>
          <p:nvPr>
            <p:ph type="title"/>
          </p:nvPr>
        </p:nvSpPr>
        <p:spPr>
          <a:xfrm>
            <a:off x="521208" y="786384"/>
            <a:ext cx="3656083" cy="2665614"/>
          </a:xfrm>
        </p:spPr>
        <p:txBody>
          <a:bodyPr anchor="t">
            <a:normAutofit/>
          </a:bodyPr>
          <a:lstStyle/>
          <a:p>
            <a:r>
              <a:rPr lang="en-GB" dirty="0"/>
              <a:t>Why is sleep so important?</a:t>
            </a:r>
          </a:p>
        </p:txBody>
      </p:sp>
      <p:cxnSp>
        <p:nvCxnSpPr>
          <p:cNvPr id="3100" name="Straight Connector 3099">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Tired Child Yawn Stock Illustrations ...">
            <a:extLst>
              <a:ext uri="{FF2B5EF4-FFF2-40B4-BE49-F238E27FC236}">
                <a16:creationId xmlns:a16="http://schemas.microsoft.com/office/drawing/2014/main" id="{87BEDBFB-1838-24CB-E232-3C09E60B2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906" r="2" b="31158"/>
          <a:stretch>
            <a:fillRect/>
          </a:stretch>
        </p:blipFill>
        <p:spPr bwMode="auto">
          <a:xfrm>
            <a:off x="468799" y="4238382"/>
            <a:ext cx="3671434" cy="177257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2D6591F-F2C3-9CE6-D380-4BBC02CB2706}"/>
              </a:ext>
            </a:extLst>
          </p:cNvPr>
          <p:cNvSpPr>
            <a:spLocks noGrp="1"/>
          </p:cNvSpPr>
          <p:nvPr>
            <p:ph idx="1"/>
          </p:nvPr>
        </p:nvSpPr>
        <p:spPr>
          <a:xfrm>
            <a:off x="4474246" y="789863"/>
            <a:ext cx="7146020" cy="5562885"/>
          </a:xfrm>
        </p:spPr>
        <p:txBody>
          <a:bodyPr anchor="t">
            <a:normAutofit lnSpcReduction="10000"/>
          </a:bodyPr>
          <a:lstStyle/>
          <a:p>
            <a:pPr marL="0" indent="0">
              <a:buNone/>
            </a:pPr>
            <a:r>
              <a:rPr lang="en-GB" sz="1800" b="1" dirty="0"/>
              <a:t>Why Is Sleep Important for Children?</a:t>
            </a:r>
          </a:p>
          <a:p>
            <a:r>
              <a:rPr lang="en-GB" sz="1800"/>
              <a:t>Children feel the effects of poor sleep just like adults do</a:t>
            </a:r>
            <a:r>
              <a:rPr lang="en-GB" sz="1800" dirty="0"/>
              <a:t>.</a:t>
            </a:r>
          </a:p>
          <a:p>
            <a:r>
              <a:rPr lang="en-GB" sz="1800"/>
              <a:t>Tired children may not say they </a:t>
            </a:r>
            <a:r>
              <a:rPr lang="en-GB" sz="1800" dirty="0"/>
              <a:t>are </a:t>
            </a:r>
            <a:r>
              <a:rPr lang="en-GB" sz="1800"/>
              <a:t>tired</a:t>
            </a:r>
            <a:r>
              <a:rPr lang="en-GB" sz="1800" dirty="0"/>
              <a:t>,</a:t>
            </a:r>
            <a:r>
              <a:rPr lang="en-GB" sz="1800"/>
              <a:t> they show it through </a:t>
            </a:r>
            <a:r>
              <a:rPr lang="en-GB" sz="1800" dirty="0"/>
              <a:t>their behaviour.</a:t>
            </a:r>
          </a:p>
          <a:p>
            <a:r>
              <a:rPr lang="en-GB" sz="1800" dirty="0"/>
              <a:t>Lack of sleep can affect learning, emotions and even friendships.</a:t>
            </a:r>
          </a:p>
          <a:p>
            <a:r>
              <a:rPr lang="en-GB" sz="1800" dirty="0"/>
              <a:t>Tiredness often shows more at the end of the school day which can lead to signs of dysregulation.</a:t>
            </a:r>
          </a:p>
          <a:p>
            <a:pPr marL="0" indent="0">
              <a:buNone/>
            </a:pPr>
            <a:r>
              <a:rPr lang="en-GB" sz="1800" b="1" dirty="0"/>
              <a:t>Effects of Poor Sleep</a:t>
            </a:r>
          </a:p>
          <a:p>
            <a:r>
              <a:rPr lang="en-GB" sz="1800" dirty="0"/>
              <a:t>Difficulty regulating emotions.</a:t>
            </a:r>
          </a:p>
          <a:p>
            <a:r>
              <a:rPr lang="en-GB" sz="1800" dirty="0"/>
              <a:t>Reduced academic progress.</a:t>
            </a:r>
          </a:p>
          <a:p>
            <a:r>
              <a:rPr lang="en-GB" sz="1800" dirty="0"/>
              <a:t>Impulsive and </a:t>
            </a:r>
            <a:r>
              <a:rPr lang="en-GB" sz="1800"/>
              <a:t>unpredictable</a:t>
            </a:r>
            <a:r>
              <a:rPr lang="en-GB" sz="1800" dirty="0"/>
              <a:t> behaviour.</a:t>
            </a:r>
          </a:p>
          <a:p>
            <a:r>
              <a:rPr lang="en-GB" sz="1800" dirty="0"/>
              <a:t>Reduced attention span.</a:t>
            </a:r>
          </a:p>
          <a:p>
            <a:r>
              <a:rPr lang="en-GB" sz="1800" dirty="0"/>
              <a:t>Reduced growth and brain development.</a:t>
            </a:r>
          </a:p>
        </p:txBody>
      </p:sp>
      <p:cxnSp>
        <p:nvCxnSpPr>
          <p:cNvPr id="3101" name="Straight Connector 3100">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8" name="Straight Connector 3097">
            <a:extLst>
              <a:ext uri="{FF2B5EF4-FFF2-40B4-BE49-F238E27FC236}">
                <a16:creationId xmlns:a16="http://schemas.microsoft.com/office/drawing/2014/main" id="{2EF75477-8086-4A8E-9F09-5DF9FA7DB6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6366" y="4012345"/>
            <a:ext cx="38432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43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D95B-B735-2F2D-340E-A7707CA93BB2}"/>
              </a:ext>
            </a:extLst>
          </p:cNvPr>
          <p:cNvSpPr>
            <a:spLocks noGrp="1"/>
          </p:cNvSpPr>
          <p:nvPr>
            <p:ph type="title"/>
          </p:nvPr>
        </p:nvSpPr>
        <p:spPr/>
        <p:txBody>
          <a:bodyPr/>
          <a:lstStyle/>
          <a:p>
            <a:r>
              <a:rPr lang="en-GB" dirty="0"/>
              <a:t>What time do you begin the routine?   </a:t>
            </a:r>
          </a:p>
        </p:txBody>
      </p:sp>
      <p:graphicFrame>
        <p:nvGraphicFramePr>
          <p:cNvPr id="2058" name="Content Placeholder 2">
            <a:extLst>
              <a:ext uri="{FF2B5EF4-FFF2-40B4-BE49-F238E27FC236}">
                <a16:creationId xmlns:a16="http://schemas.microsoft.com/office/drawing/2014/main" id="{E983F7F2-45FC-943C-270F-DBE3B046B1CE}"/>
              </a:ext>
            </a:extLst>
          </p:cNvPr>
          <p:cNvGraphicFramePr>
            <a:graphicFrameLocks noGrp="1"/>
          </p:cNvGraphicFramePr>
          <p:nvPr>
            <p:ph sz="half" idx="1"/>
            <p:extLst>
              <p:ext uri="{D42A27DB-BD31-4B8C-83A1-F6EECF244321}">
                <p14:modId xmlns:p14="http://schemas.microsoft.com/office/powerpoint/2010/main" val="2719029426"/>
              </p:ext>
            </p:extLst>
          </p:nvPr>
        </p:nvGraphicFramePr>
        <p:xfrm>
          <a:off x="579447" y="2074990"/>
          <a:ext cx="5181600" cy="410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B680A9B9-2D0F-D148-826D-EFE9499B4F77}"/>
              </a:ext>
            </a:extLst>
          </p:cNvPr>
          <p:cNvSpPr>
            <a:spLocks noGrp="1"/>
          </p:cNvSpPr>
          <p:nvPr>
            <p:ph sz="half" idx="2"/>
          </p:nvPr>
        </p:nvSpPr>
        <p:spPr>
          <a:xfrm>
            <a:off x="6447082" y="2074990"/>
            <a:ext cx="4563040" cy="546912"/>
          </a:xfrm>
        </p:spPr>
        <p:txBody>
          <a:bodyPr>
            <a:normAutofit/>
          </a:bodyPr>
          <a:lstStyle/>
          <a:p>
            <a:pPr marL="0" lvl="0" indent="0">
              <a:lnSpc>
                <a:spcPct val="100000"/>
              </a:lnSpc>
              <a:buNone/>
            </a:pPr>
            <a:r>
              <a:rPr lang="en-GB" dirty="0"/>
              <a:t>The NHS guidance's recommends: </a:t>
            </a:r>
          </a:p>
          <a:p>
            <a:pPr marL="0" indent="0">
              <a:buNone/>
            </a:pPr>
            <a:endParaRPr lang="en-GB" dirty="0">
              <a:latin typeface="Aharoni" panose="020B0604020202020204" pitchFamily="2" charset="-79"/>
              <a:cs typeface="Aharoni" panose="020B0604020202020204" pitchFamily="2" charset="-79"/>
            </a:endParaRPr>
          </a:p>
          <a:p>
            <a:endParaRPr lang="en-GB" dirty="0"/>
          </a:p>
        </p:txBody>
      </p:sp>
      <p:pic>
        <p:nvPicPr>
          <p:cNvPr id="2052" name="Picture 4" descr="How Much Sleep Does My Child Need? - The Sleep Charity">
            <a:extLst>
              <a:ext uri="{FF2B5EF4-FFF2-40B4-BE49-F238E27FC236}">
                <a16:creationId xmlns:a16="http://schemas.microsoft.com/office/drawing/2014/main" id="{67C26D8B-60AC-EF1C-6700-B6F1D174D6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7132863" y="2579758"/>
            <a:ext cx="3327471" cy="33126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larm Clocks &amp; Bedside Clocks You'll Love | Wayfair.co.uk">
            <a:extLst>
              <a:ext uri="{FF2B5EF4-FFF2-40B4-BE49-F238E27FC236}">
                <a16:creationId xmlns:a16="http://schemas.microsoft.com/office/drawing/2014/main" id="{1801AACB-822E-1590-4FF7-281A87951A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49552" y="656062"/>
            <a:ext cx="1110782" cy="111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76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344FA-BBD5-D360-188E-F5FA9A04F840}"/>
              </a:ext>
            </a:extLst>
          </p:cNvPr>
          <p:cNvSpPr>
            <a:spLocks noGrp="1"/>
          </p:cNvSpPr>
          <p:nvPr>
            <p:ph type="title"/>
          </p:nvPr>
        </p:nvSpPr>
        <p:spPr>
          <a:xfrm>
            <a:off x="521208" y="685491"/>
            <a:ext cx="11110427" cy="847984"/>
          </a:xfrm>
        </p:spPr>
        <p:txBody>
          <a:bodyPr vert="horz" lIns="91440" tIns="45720" rIns="91440" bIns="45720" rtlCol="0" anchor="ctr">
            <a:normAutofit/>
          </a:bodyPr>
          <a:lstStyle/>
          <a:p>
            <a:r>
              <a:rPr lang="en-US"/>
              <a:t>Release the energy!		</a:t>
            </a:r>
          </a:p>
        </p:txBody>
      </p:sp>
      <p:cxnSp>
        <p:nvCxnSpPr>
          <p:cNvPr id="33" name="Straight Connector 32">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1629923"/>
            <a:ext cx="0" cy="4654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0E2184-5CB3-4E83-A25F-90871164B0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162992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DCE60A1-FC62-1E61-D3E7-F43FA5B13BFB}"/>
              </a:ext>
            </a:extLst>
          </p:cNvPr>
          <p:cNvPicPr>
            <a:picLocks noChangeAspect="1"/>
          </p:cNvPicPr>
          <p:nvPr/>
        </p:nvPicPr>
        <p:blipFill>
          <a:blip r:embed="rId2"/>
          <a:stretch>
            <a:fillRect/>
          </a:stretch>
        </p:blipFill>
        <p:spPr>
          <a:xfrm>
            <a:off x="577484" y="1674193"/>
            <a:ext cx="7154311" cy="4624860"/>
          </a:xfrm>
          <a:prstGeom prst="rect">
            <a:avLst/>
          </a:prstGeom>
        </p:spPr>
      </p:pic>
      <p:sp>
        <p:nvSpPr>
          <p:cNvPr id="3" name="TextBox 2">
            <a:extLst>
              <a:ext uri="{FF2B5EF4-FFF2-40B4-BE49-F238E27FC236}">
                <a16:creationId xmlns:a16="http://schemas.microsoft.com/office/drawing/2014/main" id="{89FD61E8-3BEA-43CD-0F08-873CAABAF344}"/>
              </a:ext>
            </a:extLst>
          </p:cNvPr>
          <p:cNvSpPr txBox="1"/>
          <p:nvPr/>
        </p:nvSpPr>
        <p:spPr>
          <a:xfrm>
            <a:off x="8184630" y="2031167"/>
            <a:ext cx="3446679" cy="3967235"/>
          </a:xfrm>
          <a:prstGeom prst="rect">
            <a:avLst/>
          </a:prstGeom>
        </p:spPr>
        <p:txBody>
          <a:bodyPr vert="horz" lIns="91440" tIns="45720" rIns="91440" bIns="45720" rtlCol="0">
            <a:normAutofit lnSpcReduction="10000"/>
          </a:bodyPr>
          <a:lstStyle/>
          <a:p>
            <a:pPr indent="-228600">
              <a:lnSpc>
                <a:spcPct val="110000"/>
              </a:lnSpc>
              <a:spcAft>
                <a:spcPts val="600"/>
              </a:spcAft>
              <a:buSzPct val="80000"/>
            </a:pPr>
            <a:r>
              <a:rPr lang="en-US" sz="1500" dirty="0"/>
              <a:t>Some children have a lot of built-up energy and need to release it, especially after eating their tea. If they have been sat watching TV or doing something static; sitting/laying they may not be ready to just go and lie down in bed.</a:t>
            </a:r>
          </a:p>
          <a:p>
            <a:pPr indent="-228600">
              <a:lnSpc>
                <a:spcPct val="110000"/>
              </a:lnSpc>
              <a:spcAft>
                <a:spcPts val="600"/>
              </a:spcAft>
              <a:buSzPct val="80000"/>
            </a:pPr>
            <a:endParaRPr lang="en-US" sz="1500" dirty="0"/>
          </a:p>
          <a:p>
            <a:pPr indent="-228600">
              <a:lnSpc>
                <a:spcPct val="110000"/>
              </a:lnSpc>
              <a:spcAft>
                <a:spcPts val="600"/>
              </a:spcAft>
              <a:buSzPct val="80000"/>
            </a:pPr>
            <a:r>
              <a:rPr lang="en-US" sz="1500" dirty="0"/>
              <a:t>Children with a lot of energy may need to tire themselves out before attempting to go to bed. A good way to do this is through a sensory circuit. </a:t>
            </a:r>
          </a:p>
          <a:p>
            <a:pPr indent="-228600">
              <a:lnSpc>
                <a:spcPct val="110000"/>
              </a:lnSpc>
              <a:spcAft>
                <a:spcPts val="600"/>
              </a:spcAft>
              <a:buSzPct val="80000"/>
            </a:pPr>
            <a:endParaRPr lang="en-US" sz="1500" dirty="0"/>
          </a:p>
          <a:p>
            <a:pPr indent="-228600">
              <a:lnSpc>
                <a:spcPct val="110000"/>
              </a:lnSpc>
              <a:spcAft>
                <a:spcPts val="600"/>
              </a:spcAft>
              <a:buSzPct val="80000"/>
            </a:pPr>
            <a:r>
              <a:rPr lang="en-US" sz="1500" dirty="0"/>
              <a:t>Follow the 3-step flow chart and pick one from each section. </a:t>
            </a:r>
          </a:p>
          <a:p>
            <a:pPr indent="-228600">
              <a:lnSpc>
                <a:spcPct val="110000"/>
              </a:lnSpc>
              <a:spcAft>
                <a:spcPts val="600"/>
              </a:spcAft>
              <a:buSzPct val="80000"/>
            </a:pPr>
            <a:endParaRPr lang="en-US" sz="1500" dirty="0"/>
          </a:p>
        </p:txBody>
      </p:sp>
      <p:cxnSp>
        <p:nvCxnSpPr>
          <p:cNvPr id="28" name="Straight Connector 27">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628781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31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120" name="Straight Connector 4119">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2" name="Straight Connector 4121">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4" name="Straight Connector 4123">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126" name="Rectangle 4125">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FBA7E-9356-09EE-19A7-BD245063373A}"/>
              </a:ext>
            </a:extLst>
          </p:cNvPr>
          <p:cNvSpPr>
            <a:spLocks noGrp="1"/>
          </p:cNvSpPr>
          <p:nvPr>
            <p:ph type="title"/>
          </p:nvPr>
        </p:nvSpPr>
        <p:spPr>
          <a:xfrm>
            <a:off x="450870" y="1196"/>
            <a:ext cx="2623925" cy="700772"/>
          </a:xfrm>
        </p:spPr>
        <p:txBody>
          <a:bodyPr vert="horz" lIns="91440" tIns="45720" rIns="91440" bIns="45720" rtlCol="0" anchor="t">
            <a:normAutofit/>
          </a:bodyPr>
          <a:lstStyle/>
          <a:p>
            <a:r>
              <a:rPr lang="en-US" dirty="0"/>
              <a:t>Calm time</a:t>
            </a:r>
          </a:p>
        </p:txBody>
      </p:sp>
      <p:cxnSp>
        <p:nvCxnSpPr>
          <p:cNvPr id="4128" name="Straight Connector 4127">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EE56DEB-3136-D57D-EFB2-3243AB3AA7BC}"/>
              </a:ext>
            </a:extLst>
          </p:cNvPr>
          <p:cNvSpPr txBox="1"/>
          <p:nvPr/>
        </p:nvSpPr>
        <p:spPr>
          <a:xfrm>
            <a:off x="235875" y="576053"/>
            <a:ext cx="6376719" cy="5705746"/>
          </a:xfrm>
          <a:prstGeom prst="rect">
            <a:avLst/>
          </a:prstGeom>
        </p:spPr>
        <p:txBody>
          <a:bodyPr vert="horz" lIns="91440" tIns="45720" rIns="91440" bIns="45720" rtlCol="0" anchor="b">
            <a:normAutofit lnSpcReduction="10000"/>
          </a:bodyPr>
          <a:lstStyle/>
          <a:p>
            <a:pPr indent="-228600">
              <a:lnSpc>
                <a:spcPct val="110000"/>
              </a:lnSpc>
              <a:spcAft>
                <a:spcPts val="600"/>
              </a:spcAft>
              <a:buSzPct val="80000"/>
            </a:pPr>
            <a:r>
              <a:rPr lang="en-US" sz="1400" dirty="0"/>
              <a:t>If your child has just completed a sensory circuit, they will now be ready for quiet down-time. Away from blue light, not competitive and not over stimulating.</a:t>
            </a:r>
          </a:p>
          <a:p>
            <a:pPr indent="-228600">
              <a:lnSpc>
                <a:spcPct val="110000"/>
              </a:lnSpc>
              <a:spcAft>
                <a:spcPts val="600"/>
              </a:spcAft>
              <a:buSzPct val="80000"/>
            </a:pPr>
            <a:endParaRPr lang="en-US" sz="1400" dirty="0"/>
          </a:p>
          <a:p>
            <a:pPr indent="-228600">
              <a:lnSpc>
                <a:spcPct val="110000"/>
              </a:lnSpc>
              <a:spcAft>
                <a:spcPts val="600"/>
              </a:spcAft>
              <a:buSzPct val="80000"/>
            </a:pPr>
            <a:r>
              <a:rPr lang="en-US" sz="1400" dirty="0"/>
              <a:t>Switching off blue light is really important as blue light promotes alertness and performance, by suppressing melatonin, which is what is needed to promote sleepiness. It is advised that devices such as tablets, phones even some LED lights need to be turned off- ideally 1 hour before sleep. </a:t>
            </a:r>
          </a:p>
          <a:p>
            <a:pPr indent="-228600">
              <a:lnSpc>
                <a:spcPct val="110000"/>
              </a:lnSpc>
              <a:spcAft>
                <a:spcPts val="600"/>
              </a:spcAft>
              <a:buSzPct val="80000"/>
            </a:pPr>
            <a:r>
              <a:rPr lang="en-US" sz="1400" dirty="0"/>
              <a:t>Daytime blue light is ok but at nighttime it tricks the brain not to produce the melatonin. </a:t>
            </a:r>
          </a:p>
          <a:p>
            <a:pPr indent="-228600">
              <a:lnSpc>
                <a:spcPct val="110000"/>
              </a:lnSpc>
              <a:spcAft>
                <a:spcPts val="600"/>
              </a:spcAft>
              <a:buSzPct val="80000"/>
            </a:pPr>
            <a:endParaRPr lang="en-US" sz="1400" dirty="0"/>
          </a:p>
          <a:p>
            <a:pPr indent="-228600">
              <a:lnSpc>
                <a:spcPct val="110000"/>
              </a:lnSpc>
              <a:spcAft>
                <a:spcPts val="600"/>
              </a:spcAft>
              <a:buSzPct val="80000"/>
            </a:pPr>
            <a:r>
              <a:rPr lang="en-US" sz="1400" b="1" u="sng" dirty="0"/>
              <a:t>Ideas for quiet down-time in the evening, before getting into the bath or bed:</a:t>
            </a:r>
          </a:p>
          <a:p>
            <a:pPr indent="-228600">
              <a:lnSpc>
                <a:spcPct val="110000"/>
              </a:lnSpc>
              <a:spcAft>
                <a:spcPts val="600"/>
              </a:spcAft>
              <a:buSzPct val="80000"/>
            </a:pPr>
            <a:r>
              <a:rPr lang="en-US" sz="1400" dirty="0"/>
              <a:t>Jigsaws or similar puzzles</a:t>
            </a:r>
          </a:p>
          <a:p>
            <a:pPr indent="-228600">
              <a:lnSpc>
                <a:spcPct val="110000"/>
              </a:lnSpc>
              <a:spcAft>
                <a:spcPts val="600"/>
              </a:spcAft>
              <a:buSzPct val="80000"/>
            </a:pPr>
            <a:r>
              <a:rPr lang="en-US" sz="1400" dirty="0" err="1"/>
              <a:t>Colouring</a:t>
            </a:r>
            <a:r>
              <a:rPr lang="en-US" sz="1400" dirty="0"/>
              <a:t>/ drawing</a:t>
            </a:r>
          </a:p>
          <a:p>
            <a:pPr indent="-228600">
              <a:lnSpc>
                <a:spcPct val="110000"/>
              </a:lnSpc>
              <a:spcAft>
                <a:spcPts val="600"/>
              </a:spcAft>
              <a:buSzPct val="80000"/>
            </a:pPr>
            <a:r>
              <a:rPr lang="en-US" sz="1400" dirty="0"/>
              <a:t>Sensory play –playdough, sand, bubbles, </a:t>
            </a:r>
            <a:r>
              <a:rPr lang="en-US" sz="1400" dirty="0" err="1"/>
              <a:t>aqauabeads</a:t>
            </a:r>
            <a:r>
              <a:rPr lang="en-US" sz="1400" dirty="0"/>
              <a:t> </a:t>
            </a:r>
            <a:r>
              <a:rPr lang="en-US" sz="1400" dirty="0" err="1"/>
              <a:t>etc</a:t>
            </a:r>
            <a:endParaRPr lang="en-US" sz="1400" dirty="0"/>
          </a:p>
          <a:p>
            <a:pPr indent="-228600">
              <a:lnSpc>
                <a:spcPct val="110000"/>
              </a:lnSpc>
              <a:spcAft>
                <a:spcPts val="600"/>
              </a:spcAft>
              <a:buSzPct val="80000"/>
            </a:pPr>
            <a:r>
              <a:rPr lang="en-US" sz="1400" dirty="0"/>
              <a:t>Rocking/ gentle swinging</a:t>
            </a:r>
          </a:p>
          <a:p>
            <a:pPr indent="-228600">
              <a:lnSpc>
                <a:spcPct val="110000"/>
              </a:lnSpc>
              <a:spcAft>
                <a:spcPts val="600"/>
              </a:spcAft>
              <a:buSzPct val="80000"/>
            </a:pPr>
            <a:r>
              <a:rPr lang="en-US" sz="1400" dirty="0"/>
              <a:t>Writing (if they enjoy this)</a:t>
            </a:r>
          </a:p>
          <a:p>
            <a:pPr indent="-228600">
              <a:lnSpc>
                <a:spcPct val="110000"/>
              </a:lnSpc>
              <a:spcAft>
                <a:spcPts val="600"/>
              </a:spcAft>
              <a:buSzPct val="80000"/>
            </a:pPr>
            <a:r>
              <a:rPr lang="en-US" sz="1400" dirty="0"/>
              <a:t>Knitting/sewing/crafting –keep it simple and calm</a:t>
            </a:r>
          </a:p>
          <a:p>
            <a:pPr indent="-228600">
              <a:lnSpc>
                <a:spcPct val="110000"/>
              </a:lnSpc>
              <a:spcAft>
                <a:spcPts val="600"/>
              </a:spcAft>
              <a:buSzPct val="80000"/>
            </a:pPr>
            <a:r>
              <a:rPr lang="en-US" sz="1400" dirty="0"/>
              <a:t>What they find relaxing and you feel is appropriate</a:t>
            </a:r>
            <a:endParaRPr lang="en-US" sz="700" dirty="0"/>
          </a:p>
          <a:p>
            <a:pPr indent="-228600">
              <a:lnSpc>
                <a:spcPct val="110000"/>
              </a:lnSpc>
              <a:spcAft>
                <a:spcPts val="600"/>
              </a:spcAft>
              <a:buSzPct val="80000"/>
            </a:pPr>
            <a:endParaRPr lang="en-US" sz="700" dirty="0"/>
          </a:p>
        </p:txBody>
      </p:sp>
      <p:cxnSp>
        <p:nvCxnSpPr>
          <p:cNvPr id="4130" name="Straight Connector 4129">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4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Family sitting in meditation. Family meditating sitting in lotus pose, young adults and children. Cute cartoon meditation and mindfullness lifestyle illustration. calm child stock illustrations">
            <a:extLst>
              <a:ext uri="{FF2B5EF4-FFF2-40B4-BE49-F238E27FC236}">
                <a16:creationId xmlns:a16="http://schemas.microsoft.com/office/drawing/2014/main" id="{48D2F371-88DF-3BFE-0856-9BA98984FB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14734" y="1662793"/>
            <a:ext cx="4705764" cy="3529323"/>
          </a:xfrm>
          <a:prstGeom prst="rect">
            <a:avLst/>
          </a:prstGeom>
          <a:noFill/>
          <a:extLst>
            <a:ext uri="{909E8E84-426E-40DD-AFC4-6F175D3DCCD1}">
              <a14:hiddenFill xmlns:a14="http://schemas.microsoft.com/office/drawing/2010/main">
                <a:solidFill>
                  <a:srgbClr val="FFFFFF"/>
                </a:solidFill>
              </a14:hiddenFill>
            </a:ext>
          </a:extLst>
        </p:spPr>
      </p:pic>
      <p:cxnSp>
        <p:nvCxnSpPr>
          <p:cNvPr id="4132" name="Straight Connector 4131">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43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45" name="Straight Connector 1044">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48" name="Rectangle 1047">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D0F5F-259D-BFC8-FA70-BF37E6260678}"/>
              </a:ext>
            </a:extLst>
          </p:cNvPr>
          <p:cNvSpPr>
            <a:spLocks noGrp="1"/>
          </p:cNvSpPr>
          <p:nvPr>
            <p:ph type="title"/>
          </p:nvPr>
        </p:nvSpPr>
        <p:spPr>
          <a:xfrm>
            <a:off x="521208" y="786384"/>
            <a:ext cx="5567266" cy="1707775"/>
          </a:xfrm>
        </p:spPr>
        <p:txBody>
          <a:bodyPr vert="horz" lIns="91440" tIns="45720" rIns="91440" bIns="45720" rtlCol="0" anchor="t">
            <a:normAutofit/>
          </a:bodyPr>
          <a:lstStyle/>
          <a:p>
            <a:r>
              <a:rPr lang="en-US" dirty="0"/>
              <a:t>Bath and Pj’s </a:t>
            </a:r>
          </a:p>
        </p:txBody>
      </p:sp>
      <p:cxnSp>
        <p:nvCxnSpPr>
          <p:cNvPr id="1049" name="Straight Connector 1048">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30AD07-5D62-EE15-3FC9-6C770B963976}"/>
              </a:ext>
            </a:extLst>
          </p:cNvPr>
          <p:cNvSpPr txBox="1"/>
          <p:nvPr/>
        </p:nvSpPr>
        <p:spPr>
          <a:xfrm>
            <a:off x="381839" y="1527351"/>
            <a:ext cx="5657104" cy="4339375"/>
          </a:xfrm>
          <a:prstGeom prst="rect">
            <a:avLst/>
          </a:prstGeom>
        </p:spPr>
        <p:txBody>
          <a:bodyPr vert="horz" lIns="91440" tIns="45720" rIns="91440" bIns="45720" rtlCol="0" anchor="b">
            <a:normAutofit/>
          </a:bodyPr>
          <a:lstStyle/>
          <a:p>
            <a:pPr indent="-228600">
              <a:lnSpc>
                <a:spcPct val="110000"/>
              </a:lnSpc>
              <a:spcAft>
                <a:spcPts val="600"/>
              </a:spcAft>
              <a:buSzPct val="80000"/>
            </a:pPr>
            <a:r>
              <a:rPr lang="en-US" sz="1400" b="1" u="sng" dirty="0"/>
              <a:t>Bath duration, timings and top tips!</a:t>
            </a:r>
          </a:p>
          <a:p>
            <a:pPr indent="-228600">
              <a:lnSpc>
                <a:spcPct val="110000"/>
              </a:lnSpc>
              <a:spcAft>
                <a:spcPts val="600"/>
              </a:spcAft>
              <a:buSzPct val="80000"/>
            </a:pPr>
            <a:r>
              <a:rPr lang="en-US" sz="1400" dirty="0"/>
              <a:t>Some children bath/shower every night, some every other, day and others 2-3 times per week. There are lots of “bedtime” bubble baths available and lavender essences you can add, to create a calming relaxing atmosphere. </a:t>
            </a:r>
          </a:p>
          <a:p>
            <a:pPr indent="-228600">
              <a:lnSpc>
                <a:spcPct val="110000"/>
              </a:lnSpc>
              <a:spcAft>
                <a:spcPts val="600"/>
              </a:spcAft>
              <a:buSzPct val="80000"/>
            </a:pPr>
            <a:endParaRPr lang="en-US" sz="1400" dirty="0"/>
          </a:p>
          <a:p>
            <a:pPr indent="-228600">
              <a:lnSpc>
                <a:spcPct val="110000"/>
              </a:lnSpc>
              <a:spcAft>
                <a:spcPts val="600"/>
              </a:spcAft>
              <a:buSzPct val="80000"/>
            </a:pPr>
            <a:r>
              <a:rPr lang="en-US" sz="1400" dirty="0"/>
              <a:t>Aim for a short, warm bath , around 5-20mins long to avoid over stimulating or drying out skin. </a:t>
            </a:r>
          </a:p>
          <a:p>
            <a:pPr indent="-228600">
              <a:lnSpc>
                <a:spcPct val="110000"/>
              </a:lnSpc>
              <a:spcAft>
                <a:spcPts val="600"/>
              </a:spcAft>
              <a:buSzPct val="80000"/>
            </a:pPr>
            <a:r>
              <a:rPr lang="en-US" sz="1400" dirty="0"/>
              <a:t>Schedule a bath 30-60minutes before the desired bedtime to allow for the body’s natural temperature to drop which promotes sleepiness. </a:t>
            </a:r>
          </a:p>
          <a:p>
            <a:pPr indent="-228600">
              <a:lnSpc>
                <a:spcPct val="110000"/>
              </a:lnSpc>
              <a:spcAft>
                <a:spcPts val="600"/>
              </a:spcAft>
              <a:buSzPct val="80000"/>
            </a:pPr>
            <a:r>
              <a:rPr lang="en-US" sz="1400" dirty="0"/>
              <a:t>Once in Pj’s, make it the rule, that now everyone’s voice-volume is decreased. </a:t>
            </a:r>
          </a:p>
          <a:p>
            <a:pPr indent="-228600">
              <a:lnSpc>
                <a:spcPct val="110000"/>
              </a:lnSpc>
              <a:spcAft>
                <a:spcPts val="600"/>
              </a:spcAft>
              <a:buSzPct val="80000"/>
            </a:pPr>
            <a:r>
              <a:rPr lang="en-US" sz="1400" dirty="0"/>
              <a:t>Establish that this is the right time for a last drink of water and toilet. Let them know once in bed that is where they stay. So,  encourage them to try on the toilet before going into bed.</a:t>
            </a:r>
          </a:p>
        </p:txBody>
      </p:sp>
      <p:cxnSp>
        <p:nvCxnSpPr>
          <p:cNvPr id="1050" name="Straight Connector 1049">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94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Danger: a mucky rubber ducky is a haven for bacteria, says study | Health |  The Guardian">
            <a:extLst>
              <a:ext uri="{FF2B5EF4-FFF2-40B4-BE49-F238E27FC236}">
                <a16:creationId xmlns:a16="http://schemas.microsoft.com/office/drawing/2014/main" id="{58C16E5D-20EE-B585-4D16-1BE5199751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14734" y="1074573"/>
            <a:ext cx="4705764" cy="4705764"/>
          </a:xfrm>
          <a:prstGeom prst="rect">
            <a:avLst/>
          </a:prstGeom>
          <a:noFill/>
          <a:extLst>
            <a:ext uri="{909E8E84-426E-40DD-AFC4-6F175D3DCCD1}">
              <a14:hiddenFill xmlns:a14="http://schemas.microsoft.com/office/drawing/2010/main">
                <a:solidFill>
                  <a:srgbClr val="FFFFFF"/>
                </a:solidFill>
              </a14:hiddenFill>
            </a:ext>
          </a:extLst>
        </p:spPr>
      </p:pic>
      <p:cxnSp>
        <p:nvCxnSpPr>
          <p:cNvPr id="1051" name="Straight Connector 1050">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DBBBEA8-FC3A-20B0-6A9D-FD70D76E5558}"/>
              </a:ext>
            </a:extLst>
          </p:cNvPr>
          <p:cNvSpPr txBox="1"/>
          <p:nvPr/>
        </p:nvSpPr>
        <p:spPr>
          <a:xfrm>
            <a:off x="4231178" y="-831273"/>
            <a:ext cx="2196814" cy="574004"/>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50776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6151" name="Straight Connector 6150">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3" name="Straight Connector 6152">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5" name="Straight Connector 6154">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6157" name="Rectangle 6156">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961A2-45F8-1278-5430-8F06A216F255}"/>
              </a:ext>
            </a:extLst>
          </p:cNvPr>
          <p:cNvSpPr>
            <a:spLocks noGrp="1"/>
          </p:cNvSpPr>
          <p:nvPr>
            <p:ph type="title"/>
          </p:nvPr>
        </p:nvSpPr>
        <p:spPr>
          <a:xfrm>
            <a:off x="521208" y="685491"/>
            <a:ext cx="11110427" cy="847984"/>
          </a:xfrm>
        </p:spPr>
        <p:txBody>
          <a:bodyPr vert="horz" lIns="91440" tIns="45720" rIns="91440" bIns="45720" rtlCol="0" anchor="ctr">
            <a:normAutofit/>
          </a:bodyPr>
          <a:lstStyle/>
          <a:p>
            <a:r>
              <a:rPr lang="en-US" dirty="0"/>
              <a:t>Into bed, who is ready for a story? </a:t>
            </a:r>
          </a:p>
        </p:txBody>
      </p:sp>
      <p:cxnSp>
        <p:nvCxnSpPr>
          <p:cNvPr id="6159" name="Straight Connector 6158">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61" name="Straight Connector 6160">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1629923"/>
            <a:ext cx="0" cy="4654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63" name="Straight Connector 6162">
            <a:extLst>
              <a:ext uri="{FF2B5EF4-FFF2-40B4-BE49-F238E27FC236}">
                <a16:creationId xmlns:a16="http://schemas.microsoft.com/office/drawing/2014/main" id="{B60E2184-5CB3-4E83-A25F-90871164B0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162992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descr="Bedtime Story Time with Miss Lizzie - Parker Memorial Library">
            <a:extLst>
              <a:ext uri="{FF2B5EF4-FFF2-40B4-BE49-F238E27FC236}">
                <a16:creationId xmlns:a16="http://schemas.microsoft.com/office/drawing/2014/main" id="{AF305959-06C0-26CC-DE4D-09EC7DD2BE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0732" y="2035406"/>
            <a:ext cx="6838971" cy="38469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4FFFF45-F678-9FD1-7B6E-C477C30D9FF9}"/>
              </a:ext>
            </a:extLst>
          </p:cNvPr>
          <p:cNvSpPr>
            <a:spLocks noGrp="1"/>
          </p:cNvSpPr>
          <p:nvPr>
            <p:ph sz="half" idx="2"/>
          </p:nvPr>
        </p:nvSpPr>
        <p:spPr>
          <a:xfrm>
            <a:off x="8184630" y="2031167"/>
            <a:ext cx="3446679" cy="3967235"/>
          </a:xfrm>
        </p:spPr>
        <p:txBody>
          <a:bodyPr vert="horz" lIns="91440" tIns="45720" rIns="91440" bIns="45720" rtlCol="0">
            <a:normAutofit/>
          </a:bodyPr>
          <a:lstStyle/>
          <a:p>
            <a:pPr marL="0">
              <a:buNone/>
            </a:pPr>
            <a:r>
              <a:rPr lang="en-US" sz="1800" b="1" i="1" u="sng" dirty="0"/>
              <a:t>Story:   </a:t>
            </a:r>
          </a:p>
          <a:p>
            <a:r>
              <a:rPr lang="en-US" sz="1800" b="1" dirty="0"/>
              <a:t>Use this time to share their </a:t>
            </a:r>
            <a:r>
              <a:rPr lang="en-US" sz="1800" b="1" dirty="0" err="1"/>
              <a:t>favourite</a:t>
            </a:r>
            <a:r>
              <a:rPr lang="en-US" sz="1800" b="1" dirty="0"/>
              <a:t> story.</a:t>
            </a:r>
          </a:p>
          <a:p>
            <a:r>
              <a:rPr lang="en-US" sz="1800" b="1" dirty="0"/>
              <a:t>Why not make up a story, with your child being the main character, could they help to tell you a story? </a:t>
            </a:r>
          </a:p>
          <a:p>
            <a:r>
              <a:rPr lang="en-US" sz="1800" b="1" dirty="0"/>
              <a:t>Make this time special, so they look forward to it everyday. </a:t>
            </a:r>
          </a:p>
        </p:txBody>
      </p:sp>
      <p:cxnSp>
        <p:nvCxnSpPr>
          <p:cNvPr id="6165" name="Straight Connector 6164">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628781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32C912F-5361-F305-9D49-66BD344DEF86}"/>
              </a:ext>
            </a:extLst>
          </p:cNvPr>
          <p:cNvSpPr txBox="1"/>
          <p:nvPr/>
        </p:nvSpPr>
        <p:spPr>
          <a:xfrm>
            <a:off x="3152734" y="-1033970"/>
            <a:ext cx="3500709" cy="593889"/>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414072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9AC0E-5E08-B30D-7D04-5C0F6B6AE735}"/>
              </a:ext>
            </a:extLst>
          </p:cNvPr>
          <p:cNvSpPr txBox="1"/>
          <p:nvPr/>
        </p:nvSpPr>
        <p:spPr>
          <a:xfrm>
            <a:off x="482138" y="432262"/>
            <a:ext cx="11288684" cy="2769989"/>
          </a:xfrm>
          <a:prstGeom prst="rect">
            <a:avLst/>
          </a:prstGeom>
          <a:noFill/>
        </p:spPr>
        <p:txBody>
          <a:bodyPr wrap="square" rtlCol="0">
            <a:spAutoFit/>
          </a:bodyPr>
          <a:lstStyle/>
          <a:p>
            <a:r>
              <a:rPr lang="en-GB" sz="2400" b="1" i="1" u="sng" dirty="0"/>
              <a:t>Night light or timer on lamp </a:t>
            </a:r>
          </a:p>
          <a:p>
            <a:endParaRPr lang="en-GB" sz="2400" b="1" dirty="0"/>
          </a:p>
          <a:p>
            <a:r>
              <a:rPr lang="en-GB" dirty="0"/>
              <a:t>You can find a variety of night lights options on the market nowadays such as: plug in’s, simple lamps, glow in the dark stickers, low glow, night projector a glowing teddy etc.</a:t>
            </a:r>
          </a:p>
          <a:p>
            <a:endParaRPr lang="en-GB" dirty="0"/>
          </a:p>
          <a:p>
            <a:r>
              <a:rPr lang="en-GB" dirty="0"/>
              <a:t>If this helps your child to feel safe at night that’s great but, just ensure it is not LED blue light or too bright that it is distracting to sleep.</a:t>
            </a:r>
          </a:p>
          <a:p>
            <a:endParaRPr lang="en-GB" dirty="0"/>
          </a:p>
          <a:p>
            <a:r>
              <a:rPr lang="en-GB" dirty="0"/>
              <a:t>Some families leave the landing light on and the door ajar instead. </a:t>
            </a:r>
          </a:p>
        </p:txBody>
      </p:sp>
      <p:pic>
        <p:nvPicPr>
          <p:cNvPr id="4098" name="Picture 2" descr="Cute Whale Night Light for Kids,Kawaii Baby Night Light with 7 LED Colors  Changing,Tap Control Nursery Squishy Night Lamp,USB Rechargeable,Birthday  Gifts for Baby,Girls,Boys,Toddler,Children-OURRY : Amazon.co.uk: Lighting">
            <a:extLst>
              <a:ext uri="{FF2B5EF4-FFF2-40B4-BE49-F238E27FC236}">
                <a16:creationId xmlns:a16="http://schemas.microsoft.com/office/drawing/2014/main" id="{3524AFBD-4F79-23C3-81EF-851FF427E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71" y="3335869"/>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OHAS Plug in Night Light for Kids, [2 Pack] Night Light Plug in Wall with  Dusk to Dawn Photocell Sensor, Brightness Adjustable, 3000K Warm White, Plug  in Night Lights for Hallway, Bedroom :">
            <a:extLst>
              <a:ext uri="{FF2B5EF4-FFF2-40B4-BE49-F238E27FC236}">
                <a16:creationId xmlns:a16="http://schemas.microsoft.com/office/drawing/2014/main" id="{2B3DD4E9-0D3E-6EC6-9028-63F954E55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466" y="332634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EDB51E-F372-DF31-F436-DC975C41D73D}"/>
              </a:ext>
            </a:extLst>
          </p:cNvPr>
          <p:cNvSpPr txBox="1"/>
          <p:nvPr/>
        </p:nvSpPr>
        <p:spPr>
          <a:xfrm>
            <a:off x="603694" y="5606341"/>
            <a:ext cx="10756669" cy="923330"/>
          </a:xfrm>
          <a:prstGeom prst="rect">
            <a:avLst/>
          </a:prstGeom>
          <a:noFill/>
        </p:spPr>
        <p:txBody>
          <a:bodyPr wrap="square" rtlCol="0">
            <a:spAutoFit/>
          </a:bodyPr>
          <a:lstStyle/>
          <a:p>
            <a:r>
              <a:rPr lang="en-GB" dirty="0"/>
              <a:t>Night light displays with stars and patterns, projectors are not just for babies/toddlers, they suit some children who like that sensory feedback to feel at ease. It could be as simple as glow in the dark star stickers on the ceiling.</a:t>
            </a:r>
          </a:p>
        </p:txBody>
      </p:sp>
      <p:pic>
        <p:nvPicPr>
          <p:cNvPr id="4104" name="Picture 8" descr="41pcs Starmania Glow in The Dark Ceiling Stars Glow In The Dark Stars Moon  Sticker Rocket">
            <a:extLst>
              <a:ext uri="{FF2B5EF4-FFF2-40B4-BE49-F238E27FC236}">
                <a16:creationId xmlns:a16="http://schemas.microsoft.com/office/drawing/2014/main" id="{D35D3FDE-C626-90FF-6593-C503032E3B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0937" y="330780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BACBBE9-2395-4F99-59CF-11E3E546FE10}"/>
              </a:ext>
            </a:extLst>
          </p:cNvPr>
          <p:cNvPicPr>
            <a:picLocks noChangeAspect="1"/>
          </p:cNvPicPr>
          <p:nvPr/>
        </p:nvPicPr>
        <p:blipFill>
          <a:blip r:embed="rId5"/>
          <a:stretch>
            <a:fillRect/>
          </a:stretch>
        </p:blipFill>
        <p:spPr>
          <a:xfrm>
            <a:off x="6182156" y="3289272"/>
            <a:ext cx="2322216" cy="2180196"/>
          </a:xfrm>
          <a:prstGeom prst="rect">
            <a:avLst/>
          </a:prstGeom>
        </p:spPr>
      </p:pic>
    </p:spTree>
    <p:extLst>
      <p:ext uri="{BB962C8B-B14F-4D97-AF65-F5344CB8AC3E}">
        <p14:creationId xmlns:p14="http://schemas.microsoft.com/office/powerpoint/2010/main" val="1219768856"/>
      </p:ext>
    </p:extLst>
  </p:cSld>
  <p:clrMapOvr>
    <a:masterClrMapping/>
  </p:clrMapOvr>
</p:sld>
</file>

<file path=ppt/theme/theme1.xml><?xml version="1.0" encoding="utf-8"?>
<a:theme xmlns:a="http://schemas.openxmlformats.org/drawingml/2006/main" name="AlignmentVTI">
  <a:themeElements>
    <a:clrScheme name="AnalogousFromLightSeedRightStep">
      <a:dk1>
        <a:srgbClr val="000000"/>
      </a:dk1>
      <a:lt1>
        <a:srgbClr val="FFFFFF"/>
      </a:lt1>
      <a:dk2>
        <a:srgbClr val="412427"/>
      </a:dk2>
      <a:lt2>
        <a:srgbClr val="E2E8E7"/>
      </a:lt2>
      <a:accent1>
        <a:srgbClr val="C6969B"/>
      </a:accent1>
      <a:accent2>
        <a:srgbClr val="BA917F"/>
      </a:accent2>
      <a:accent3>
        <a:srgbClr val="AEA284"/>
      </a:accent3>
      <a:accent4>
        <a:srgbClr val="A0A873"/>
      </a:accent4>
      <a:accent5>
        <a:srgbClr val="93AB81"/>
      </a:accent5>
      <a:accent6>
        <a:srgbClr val="79B078"/>
      </a:accent6>
      <a:hlink>
        <a:srgbClr val="568E88"/>
      </a:hlink>
      <a:folHlink>
        <a:srgbClr val="7F7F7F"/>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93210EB1BA0C42A7659842075B1F4E" ma:contentTypeVersion="18" ma:contentTypeDescription="Create a new document." ma:contentTypeScope="" ma:versionID="7776fd2046de4b210020cfb58d19d562">
  <xsd:schema xmlns:xsd="http://www.w3.org/2001/XMLSchema" xmlns:xs="http://www.w3.org/2001/XMLSchema" xmlns:p="http://schemas.microsoft.com/office/2006/metadata/properties" xmlns:ns2="2b115c38-3f04-4a21-b257-3bcd13710004" xmlns:ns3="7a30b7ee-94b7-42e7-999b-a0264dec5daf" targetNamespace="http://schemas.microsoft.com/office/2006/metadata/properties" ma:root="true" ma:fieldsID="e5ae59833b54b1c0052eed68d34a3526" ns2:_="" ns3:_="">
    <xsd:import namespace="2b115c38-3f04-4a21-b257-3bcd13710004"/>
    <xsd:import namespace="7a30b7ee-94b7-42e7-999b-a0264dec5d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115c38-3f04-4a21-b257-3bcd13710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de2bd07-65af-4364-9677-b993e0cabd6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30b7ee-94b7-42e7-999b-a0264dec5da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e0784b1-1fd3-4e52-9e44-4f6b6078a70b}" ma:internalName="TaxCatchAll" ma:showField="CatchAllData" ma:web="7a30b7ee-94b7-42e7-999b-a0264dec5da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115c38-3f04-4a21-b257-3bcd13710004">
      <Terms xmlns="http://schemas.microsoft.com/office/infopath/2007/PartnerControls"/>
    </lcf76f155ced4ddcb4097134ff3c332f>
    <TaxCatchAll xmlns="7a30b7ee-94b7-42e7-999b-a0264dec5daf" xsi:nil="true"/>
    <SharedWithUsers xmlns="7a30b7ee-94b7-42e7-999b-a0264dec5daf">
      <UserInfo>
        <DisplayName/>
        <AccountId xsi:nil="true"/>
        <AccountType/>
      </UserInfo>
    </SharedWithUsers>
  </documentManagement>
</p:properties>
</file>

<file path=customXml/itemProps1.xml><?xml version="1.0" encoding="utf-8"?>
<ds:datastoreItem xmlns:ds="http://schemas.openxmlformats.org/officeDocument/2006/customXml" ds:itemID="{4DEF7763-CD33-4D6C-A4A5-D43641720267}"/>
</file>

<file path=customXml/itemProps2.xml><?xml version="1.0" encoding="utf-8"?>
<ds:datastoreItem xmlns:ds="http://schemas.openxmlformats.org/officeDocument/2006/customXml" ds:itemID="{5FA04DF3-6C9C-44C0-9604-D357C18D547D}">
  <ds:schemaRefs>
    <ds:schemaRef ds:uri="http://schemas.microsoft.com/sharepoint/v3/contenttype/forms"/>
  </ds:schemaRefs>
</ds:datastoreItem>
</file>

<file path=customXml/itemProps3.xml><?xml version="1.0" encoding="utf-8"?>
<ds:datastoreItem xmlns:ds="http://schemas.openxmlformats.org/officeDocument/2006/customXml" ds:itemID="{7F0156A7-116C-4E84-B9BC-7F32D438E7B5}">
  <ds:schemaRefs>
    <ds:schemaRef ds:uri="http://schemas.microsoft.com/office/2006/metadata/properties"/>
    <ds:schemaRef ds:uri="http://schemas.microsoft.com/office/infopath/2007/PartnerControls"/>
    <ds:schemaRef ds:uri="5241c2e0-2e8a-4a52-93ba-910c46b9698e"/>
  </ds:schemaRefs>
</ds:datastoreItem>
</file>

<file path=docProps/app.xml><?xml version="1.0" encoding="utf-8"?>
<Properties xmlns="http://schemas.openxmlformats.org/officeDocument/2006/extended-properties" xmlns:vt="http://schemas.openxmlformats.org/officeDocument/2006/docPropsVTypes">
  <TotalTime>1906</TotalTime>
  <Words>1478</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Batang</vt:lpstr>
      <vt:lpstr>Aharoni</vt:lpstr>
      <vt:lpstr>Arial</vt:lpstr>
      <vt:lpstr>Avenir Next LT Pro</vt:lpstr>
      <vt:lpstr>Avenir Next LT Pro Light</vt:lpstr>
      <vt:lpstr>Cooper Black</vt:lpstr>
      <vt:lpstr>AlignmentVTI</vt:lpstr>
      <vt:lpstr>Bedtime Routines</vt:lpstr>
      <vt:lpstr>Bedtime Routines  Creating a unique routine that fits in with your family continuously , is key for success.  If your child knows they can change the routine to suit their preferences, or you alter from the routine even just once,  it will reduce the success.   Plan and discuss the routine as a family so, everyone knows exactly what will happen and come next. This will help to create a calm and worry-free routine and allow a buy in from all.   Write down any key problems that arise such as:  getting out of bed, scared of the dark, saying they are not tired etc.   Plan a time, which is not at bedtime, to talk about those worries. Some  families call it the ‘worry hour’. This is an allocated time to  talk through worries and problem solve ideas together.   </vt:lpstr>
      <vt:lpstr>Why is sleep so important?</vt:lpstr>
      <vt:lpstr>What time do you begin the routine?   </vt:lpstr>
      <vt:lpstr>Release the energy!  </vt:lpstr>
      <vt:lpstr>Calm time</vt:lpstr>
      <vt:lpstr>Bath and Pj’s </vt:lpstr>
      <vt:lpstr>Into bed, who is ready for a story? </vt:lpstr>
      <vt:lpstr>PowerPoint Presentation</vt:lpstr>
      <vt:lpstr>PowerPoint Presentation</vt:lpstr>
      <vt:lpstr>Goodnight, lights out.</vt:lpstr>
      <vt:lpstr>Any Questions???</vt:lpstr>
      <vt:lpstr>Useful Website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Bedtime Routines</dc:title>
  <dc:creator>Jenny Bird</dc:creator>
  <cp:lastModifiedBy>Kelly Hawkes</cp:lastModifiedBy>
  <cp:revision>25</cp:revision>
  <dcterms:created xsi:type="dcterms:W3CDTF">2022-11-09T16:22:53Z</dcterms:created>
  <dcterms:modified xsi:type="dcterms:W3CDTF">2026-01-16T18:11:08Z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0x0101001A93210EB1BA0C42A7659842075B1F4E</vt:lpwstr>
  </property>
  <property fmtid="{D5CDD505-2E9C-101B-9397-08002B2CF9AE}" pid="3" name="MediaServiceImageTags">
    <vt:lpwstr/>
  </property>
  <property fmtid="{D5CDD505-2E9C-101B-9397-08002B2CF9AE}" pid="4" name="Order">
    <vt:r8>49300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