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sldIdLst>
    <p:sldId id="256" r:id="rId5"/>
    <p:sldId id="257" r:id="rId6"/>
    <p:sldId id="258" r:id="rId7"/>
    <p:sldId id="259" r:id="rId8"/>
    <p:sldId id="260" r:id="rId9"/>
    <p:sldId id="261" r:id="rId10"/>
    <p:sldId id="262" r:id="rId11"/>
    <p:sldId id="263" r:id="rId12"/>
    <p:sldId id="267"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7A9D0-178E-0827-D12F-BEB098E1BFBD}" v="8" dt="2026-01-16T17:39:32.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B6841AE-ABED-4A7A-8309-A03D78EFD3B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54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0D7F-DEC5-4EBF-8CF2-1AC33710ADD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120155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88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92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380904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904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82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30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80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253782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0D7F-DEC5-4EBF-8CF2-1AC33710ADD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841AE-ABED-4A7A-8309-A03D78EFD3B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1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E0D7F-DEC5-4EBF-8CF2-1AC33710ADD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380701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E0D7F-DEC5-4EBF-8CF2-1AC33710ADDC}" type="datetimeFigureOut">
              <a:rPr lang="en-GB" smtClean="0"/>
              <a:t>16/01/2026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6841AE-ABED-4A7A-8309-A03D78EFD3B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74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E0D7F-DEC5-4EBF-8CF2-1AC33710ADDC}" type="datetimeFigureOut">
              <a:rPr lang="en-GB" smtClean="0"/>
              <a:t>16/01/2026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6841AE-ABED-4A7A-8309-A03D78EFD3B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89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0D7F-DEC5-4EBF-8CF2-1AC33710ADDC}" type="datetimeFigureOut">
              <a:rPr lang="en-GB" smtClean="0"/>
              <a:t>16/01/2026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97744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0D7F-DEC5-4EBF-8CF2-1AC33710ADD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841AE-ABED-4A7A-8309-A03D78EFD3B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05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0D7F-DEC5-4EBF-8CF2-1AC33710ADD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841AE-ABED-4A7A-8309-A03D78EFD3B4}" type="slidenum">
              <a:rPr lang="en-GB" smtClean="0"/>
              <a:t>‹#›</a:t>
            </a:fld>
            <a:endParaRPr lang="en-GB"/>
          </a:p>
        </p:txBody>
      </p:sp>
    </p:spTree>
    <p:extLst>
      <p:ext uri="{BB962C8B-B14F-4D97-AF65-F5344CB8AC3E}">
        <p14:creationId xmlns:p14="http://schemas.microsoft.com/office/powerpoint/2010/main" val="36632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E0D7F-DEC5-4EBF-8CF2-1AC33710ADDC}" type="datetimeFigureOut">
              <a:rPr lang="en-GB" smtClean="0"/>
              <a:t>16/01/2026</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6841AE-ABED-4A7A-8309-A03D78EFD3B4}" type="slidenum">
              <a:rPr lang="en-GB" smtClean="0"/>
              <a:t>‹#›</a:t>
            </a:fld>
            <a:endParaRPr lang="en-GB"/>
          </a:p>
        </p:txBody>
      </p:sp>
    </p:spTree>
    <p:extLst>
      <p:ext uri="{BB962C8B-B14F-4D97-AF65-F5344CB8AC3E}">
        <p14:creationId xmlns:p14="http://schemas.microsoft.com/office/powerpoint/2010/main" val="14855090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B122-3756-1C8A-62BA-C6DC158C7B40}"/>
              </a:ext>
            </a:extLst>
          </p:cNvPr>
          <p:cNvSpPr>
            <a:spLocks noGrp="1"/>
          </p:cNvSpPr>
          <p:nvPr>
            <p:ph type="ctrTitle"/>
          </p:nvPr>
        </p:nvSpPr>
        <p:spPr/>
        <p:txBody>
          <a:bodyPr/>
          <a:lstStyle/>
          <a:p>
            <a:r>
              <a:rPr lang="en-GB" dirty="0"/>
              <a:t>     </a:t>
            </a:r>
          </a:p>
        </p:txBody>
      </p:sp>
      <p:sp>
        <p:nvSpPr>
          <p:cNvPr id="3" name="Subtitle 2">
            <a:extLst>
              <a:ext uri="{FF2B5EF4-FFF2-40B4-BE49-F238E27FC236}">
                <a16:creationId xmlns:a16="http://schemas.microsoft.com/office/drawing/2014/main" id="{E50EB5C6-9914-1EAA-A0BE-41F940333AB6}"/>
              </a:ext>
            </a:extLst>
          </p:cNvPr>
          <p:cNvSpPr>
            <a:spLocks noGrp="1"/>
          </p:cNvSpPr>
          <p:nvPr>
            <p:ph type="subTitle" idx="1"/>
          </p:nvPr>
        </p:nvSpPr>
        <p:spPr>
          <a:xfrm>
            <a:off x="1524000" y="2780348"/>
            <a:ext cx="9144000" cy="1655762"/>
          </a:xfrm>
        </p:spPr>
        <p:txBody>
          <a:bodyPr>
            <a:normAutofit/>
          </a:bodyPr>
          <a:lstStyle/>
          <a:p>
            <a:pPr algn="ctr"/>
            <a:r>
              <a:rPr lang="en-GB" sz="4800" dirty="0"/>
              <a:t>Morning Routines</a:t>
            </a:r>
          </a:p>
        </p:txBody>
      </p:sp>
      <p:pic>
        <p:nvPicPr>
          <p:cNvPr id="4" name="Picture 3" descr="A group of children running&#10;&#10;AI-generated content may be incorrect.">
            <a:extLst>
              <a:ext uri="{FF2B5EF4-FFF2-40B4-BE49-F238E27FC236}">
                <a16:creationId xmlns:a16="http://schemas.microsoft.com/office/drawing/2014/main" id="{9B9B6FF9-B671-E7E2-1E3F-8B408DFE399E}"/>
              </a:ext>
            </a:extLst>
          </p:cNvPr>
          <p:cNvPicPr>
            <a:picLocks noChangeAspect="1"/>
          </p:cNvPicPr>
          <p:nvPr/>
        </p:nvPicPr>
        <p:blipFill>
          <a:blip r:embed="rId2"/>
          <a:stretch>
            <a:fillRect/>
          </a:stretch>
        </p:blipFill>
        <p:spPr>
          <a:xfrm>
            <a:off x="4897396" y="3612806"/>
            <a:ext cx="2407508" cy="1671252"/>
          </a:xfrm>
          <a:prstGeom prst="rect">
            <a:avLst/>
          </a:prstGeom>
        </p:spPr>
      </p:pic>
    </p:spTree>
    <p:extLst>
      <p:ext uri="{BB962C8B-B14F-4D97-AF65-F5344CB8AC3E}">
        <p14:creationId xmlns:p14="http://schemas.microsoft.com/office/powerpoint/2010/main" val="275047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1" name="Group 820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202" name="Picture 820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03" name="Rectangle 820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204" name="Picture 820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205" name="Picture 820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FF2B5CD-AFB6-C95E-48F9-7A613205FA7E}"/>
              </a:ext>
            </a:extLst>
          </p:cNvPr>
          <p:cNvSpPr>
            <a:spLocks noGrp="1"/>
          </p:cNvSpPr>
          <p:nvPr>
            <p:ph type="title"/>
          </p:nvPr>
        </p:nvSpPr>
        <p:spPr>
          <a:xfrm>
            <a:off x="4626508" y="982132"/>
            <a:ext cx="6270090" cy="1303867"/>
          </a:xfrm>
        </p:spPr>
        <p:txBody>
          <a:bodyPr>
            <a:normAutofit/>
          </a:bodyPr>
          <a:lstStyle/>
          <a:p>
            <a:r>
              <a:rPr lang="en-GB" dirty="0"/>
              <a:t>Timing </a:t>
            </a:r>
          </a:p>
        </p:txBody>
      </p:sp>
      <p:sp>
        <p:nvSpPr>
          <p:cNvPr id="8207" name="Rectangle 820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ime Management | The key to success – The King's Careers Blog">
            <a:extLst>
              <a:ext uri="{FF2B5EF4-FFF2-40B4-BE49-F238E27FC236}">
                <a16:creationId xmlns:a16="http://schemas.microsoft.com/office/drawing/2014/main" id="{6C47BA4B-7D46-E8BD-FBBE-FC5A4A3B5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290" r="12028" b="1"/>
          <a:stretch>
            <a:fillRect/>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209" name="Straight Connector 820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3D348D4-7F09-9B35-C7AF-4D00D6413A54}"/>
              </a:ext>
            </a:extLst>
          </p:cNvPr>
          <p:cNvSpPr>
            <a:spLocks noGrp="1"/>
          </p:cNvSpPr>
          <p:nvPr>
            <p:ph idx="1"/>
          </p:nvPr>
        </p:nvSpPr>
        <p:spPr>
          <a:xfrm>
            <a:off x="4636482" y="2556932"/>
            <a:ext cx="6260114" cy="3318936"/>
          </a:xfrm>
        </p:spPr>
        <p:txBody>
          <a:bodyPr>
            <a:normAutofit lnSpcReduction="10000"/>
          </a:bodyPr>
          <a:lstStyle/>
          <a:p>
            <a:pPr marL="0" indent="0">
              <a:lnSpc>
                <a:spcPct val="90000"/>
              </a:lnSpc>
              <a:buNone/>
            </a:pPr>
            <a:r>
              <a:rPr lang="en-GB" sz="1900" dirty="0"/>
              <a:t>Whether it is getting to school or perhaps going to before school club, your child will appreciate knowing what time you are leaving the house. </a:t>
            </a:r>
          </a:p>
          <a:p>
            <a:pPr marL="0" indent="0">
              <a:lnSpc>
                <a:spcPct val="90000"/>
              </a:lnSpc>
              <a:buNone/>
            </a:pPr>
            <a:r>
              <a:rPr lang="en-GB" sz="1900" dirty="0"/>
              <a:t>Pre warnings really help to reduce anxiety and the feeling of being rushed in the morning. We are leaving in 10minutes, we are leaving in 5mins, it is time to leave. </a:t>
            </a:r>
          </a:p>
          <a:p>
            <a:pPr marL="0" indent="0">
              <a:lnSpc>
                <a:spcPct val="90000"/>
              </a:lnSpc>
              <a:buNone/>
            </a:pPr>
            <a:r>
              <a:rPr lang="en-GB" sz="1900" dirty="0"/>
              <a:t>Wake up at the same time, breakfast at the same time. That way, it becomes the routine and will make it harder to be late leaving the house. Try to keep it the same to provide consistency and predictability. </a:t>
            </a:r>
          </a:p>
          <a:p>
            <a:pPr marL="0" indent="0">
              <a:lnSpc>
                <a:spcPct val="90000"/>
              </a:lnSpc>
              <a:buNone/>
            </a:pPr>
            <a:r>
              <a:rPr lang="en-GB" sz="1900" dirty="0"/>
              <a:t>Do you yourself have a routine? What happens if you change it? How does this make you feel? </a:t>
            </a:r>
          </a:p>
        </p:txBody>
      </p:sp>
    </p:spTree>
    <p:extLst>
      <p:ext uri="{BB962C8B-B14F-4D97-AF65-F5344CB8AC3E}">
        <p14:creationId xmlns:p14="http://schemas.microsoft.com/office/powerpoint/2010/main" val="210193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7CF7-B7A0-9FA2-0891-4DA3FF8625E2}"/>
              </a:ext>
            </a:extLst>
          </p:cNvPr>
          <p:cNvSpPr>
            <a:spLocks noGrp="1"/>
          </p:cNvSpPr>
          <p:nvPr>
            <p:ph type="title"/>
          </p:nvPr>
        </p:nvSpPr>
        <p:spPr/>
        <p:txBody>
          <a:bodyPr/>
          <a:lstStyle/>
          <a:p>
            <a:r>
              <a:rPr lang="en-GB" dirty="0"/>
              <a:t>Any Questions???</a:t>
            </a:r>
          </a:p>
        </p:txBody>
      </p:sp>
      <p:sp>
        <p:nvSpPr>
          <p:cNvPr id="3" name="Content Placeholder 2">
            <a:extLst>
              <a:ext uri="{FF2B5EF4-FFF2-40B4-BE49-F238E27FC236}">
                <a16:creationId xmlns:a16="http://schemas.microsoft.com/office/drawing/2014/main" id="{8A46BAF0-4685-CF69-9201-E1A93BC1DB75}"/>
              </a:ext>
            </a:extLst>
          </p:cNvPr>
          <p:cNvSpPr>
            <a:spLocks noGrp="1"/>
          </p:cNvSpPr>
          <p:nvPr>
            <p:ph idx="1"/>
          </p:nvPr>
        </p:nvSpPr>
        <p:spPr/>
        <p:txBody>
          <a:bodyPr>
            <a:noAutofit/>
          </a:bodyPr>
          <a:lstStyle/>
          <a:p>
            <a:pPr marL="0" indent="0">
              <a:buNone/>
            </a:pPr>
            <a:r>
              <a:rPr lang="en-GB" sz="2800" dirty="0"/>
              <a:t>This has been made in the hope to support our families and their little ones to have a healthy morning routine with the hope your child arrives at school, on time, happy and ready for learning. </a:t>
            </a:r>
          </a:p>
          <a:p>
            <a:pPr marL="0" indent="0">
              <a:buNone/>
            </a:pPr>
            <a:r>
              <a:rPr lang="en-GB" sz="2800" dirty="0"/>
              <a:t>If any of our families would like any further support around morning routines, please do get in touch with our SENCo Mrs Hawkes, our Pastoral Advisor Mrs Burton or Mrs Dennis from our Wellbeing In Mind Team Representative.</a:t>
            </a:r>
          </a:p>
        </p:txBody>
      </p:sp>
    </p:spTree>
    <p:extLst>
      <p:ext uri="{BB962C8B-B14F-4D97-AF65-F5344CB8AC3E}">
        <p14:creationId xmlns:p14="http://schemas.microsoft.com/office/powerpoint/2010/main" val="36058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0" name="Picture 29">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4BEB482-C986-2D71-5F23-40E3CBA1085B}"/>
              </a:ext>
            </a:extLst>
          </p:cNvPr>
          <p:cNvSpPr>
            <a:spLocks noGrp="1"/>
          </p:cNvSpPr>
          <p:nvPr>
            <p:ph type="title"/>
          </p:nvPr>
        </p:nvSpPr>
        <p:spPr>
          <a:xfrm>
            <a:off x="4626508" y="982132"/>
            <a:ext cx="6270090" cy="1303867"/>
          </a:xfrm>
        </p:spPr>
        <p:txBody>
          <a:bodyPr>
            <a:normAutofit/>
          </a:bodyPr>
          <a:lstStyle/>
          <a:p>
            <a:r>
              <a:rPr lang="en-GB">
                <a:solidFill>
                  <a:srgbClr val="262626"/>
                </a:solidFill>
              </a:rPr>
              <a:t>Bedtime Routine:</a:t>
            </a:r>
          </a:p>
        </p:txBody>
      </p:sp>
      <p:sp>
        <p:nvSpPr>
          <p:cNvPr id="33" name="Rectangle 32">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7B463F-5896-2B20-C4F4-74EAB8D42F00}"/>
              </a:ext>
            </a:extLst>
          </p:cNvPr>
          <p:cNvPicPr>
            <a:picLocks noChangeAspect="1"/>
          </p:cNvPicPr>
          <p:nvPr/>
        </p:nvPicPr>
        <p:blipFill>
          <a:blip r:embed="rId5"/>
          <a:stretch>
            <a:fillRect/>
          </a:stretch>
        </p:blipFill>
        <p:spPr>
          <a:xfrm>
            <a:off x="1462298" y="1410208"/>
            <a:ext cx="2334562" cy="3858780"/>
          </a:xfrm>
          <a:prstGeom prst="rect">
            <a:avLst/>
          </a:prstGeom>
        </p:spPr>
      </p:pic>
      <p:cxnSp>
        <p:nvCxnSpPr>
          <p:cNvPr id="35" name="Straight Connector 34">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6ECAEAE-DA98-8825-A5CD-DC78D64D3707}"/>
              </a:ext>
            </a:extLst>
          </p:cNvPr>
          <p:cNvSpPr>
            <a:spLocks noGrp="1"/>
          </p:cNvSpPr>
          <p:nvPr>
            <p:ph idx="1"/>
          </p:nvPr>
        </p:nvSpPr>
        <p:spPr>
          <a:xfrm>
            <a:off x="4636482" y="2556932"/>
            <a:ext cx="6260114" cy="3318936"/>
          </a:xfrm>
        </p:spPr>
        <p:txBody>
          <a:bodyPr>
            <a:normAutofit/>
          </a:bodyPr>
          <a:lstStyle/>
          <a:p>
            <a:pPr marL="0" indent="0">
              <a:lnSpc>
                <a:spcPct val="90000"/>
              </a:lnSpc>
              <a:buNone/>
            </a:pPr>
            <a:endParaRPr lang="en-GB" sz="2200">
              <a:solidFill>
                <a:srgbClr val="262626"/>
              </a:solidFill>
            </a:endParaRPr>
          </a:p>
          <a:p>
            <a:pPr marL="0" indent="0">
              <a:lnSpc>
                <a:spcPct val="90000"/>
              </a:lnSpc>
              <a:buNone/>
            </a:pPr>
            <a:r>
              <a:rPr lang="en-GB" sz="2200">
                <a:solidFill>
                  <a:srgbClr val="262626"/>
                </a:solidFill>
              </a:rPr>
              <a:t>Firstly, ensure you have followed your good bedtime routine so that your child has had enough sleep.</a:t>
            </a:r>
          </a:p>
          <a:p>
            <a:pPr marL="0" indent="0">
              <a:lnSpc>
                <a:spcPct val="90000"/>
              </a:lnSpc>
              <a:buNone/>
            </a:pPr>
            <a:r>
              <a:rPr lang="en-GB" sz="2200">
                <a:solidFill>
                  <a:srgbClr val="262626"/>
                </a:solidFill>
              </a:rPr>
              <a:t>Remember, broadly, children need;</a:t>
            </a:r>
          </a:p>
          <a:p>
            <a:pPr marL="0" indent="0">
              <a:lnSpc>
                <a:spcPct val="90000"/>
              </a:lnSpc>
              <a:buNone/>
            </a:pPr>
            <a:r>
              <a:rPr lang="en-GB" sz="2200">
                <a:solidFill>
                  <a:srgbClr val="262626"/>
                </a:solidFill>
              </a:rPr>
              <a:t>3-6 years: 10-12 hours sleep</a:t>
            </a:r>
          </a:p>
          <a:p>
            <a:pPr marL="0" indent="0">
              <a:lnSpc>
                <a:spcPct val="90000"/>
              </a:lnSpc>
              <a:buNone/>
            </a:pPr>
            <a:r>
              <a:rPr lang="en-GB" sz="2200">
                <a:solidFill>
                  <a:srgbClr val="262626"/>
                </a:solidFill>
              </a:rPr>
              <a:t>7-12 years: 10-11 hours sleep</a:t>
            </a:r>
          </a:p>
          <a:p>
            <a:pPr marL="0" indent="0">
              <a:lnSpc>
                <a:spcPct val="90000"/>
              </a:lnSpc>
              <a:buNone/>
            </a:pPr>
            <a:r>
              <a:rPr lang="en-GB" sz="2200">
                <a:solidFill>
                  <a:srgbClr val="262626"/>
                </a:solidFill>
              </a:rPr>
              <a:t>A good morning routine will be easier with the more sleep your child has had.</a:t>
            </a:r>
          </a:p>
        </p:txBody>
      </p:sp>
    </p:spTree>
    <p:extLst>
      <p:ext uri="{BB962C8B-B14F-4D97-AF65-F5344CB8AC3E}">
        <p14:creationId xmlns:p14="http://schemas.microsoft.com/office/powerpoint/2010/main" val="126918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DD14-F714-95AA-D5A6-F2A819FE93FF}"/>
              </a:ext>
            </a:extLst>
          </p:cNvPr>
          <p:cNvSpPr>
            <a:spLocks noGrp="1"/>
          </p:cNvSpPr>
          <p:nvPr>
            <p:ph type="title"/>
          </p:nvPr>
        </p:nvSpPr>
        <p:spPr/>
        <p:txBody>
          <a:bodyPr/>
          <a:lstStyle/>
          <a:p>
            <a:r>
              <a:rPr lang="en-GB" dirty="0"/>
              <a:t>Evening Preparation:</a:t>
            </a:r>
          </a:p>
        </p:txBody>
      </p:sp>
      <p:sp>
        <p:nvSpPr>
          <p:cNvPr id="3" name="Content Placeholder 2">
            <a:extLst>
              <a:ext uri="{FF2B5EF4-FFF2-40B4-BE49-F238E27FC236}">
                <a16:creationId xmlns:a16="http://schemas.microsoft.com/office/drawing/2014/main" id="{D7F60A21-E3A2-B579-A895-2376A944AAF2}"/>
              </a:ext>
            </a:extLst>
          </p:cNvPr>
          <p:cNvSpPr>
            <a:spLocks noGrp="1"/>
          </p:cNvSpPr>
          <p:nvPr>
            <p:ph idx="1"/>
          </p:nvPr>
        </p:nvSpPr>
        <p:spPr/>
        <p:txBody>
          <a:bodyPr>
            <a:normAutofit fontScale="92500"/>
          </a:bodyPr>
          <a:lstStyle/>
          <a:p>
            <a:pPr marL="0" indent="0">
              <a:buNone/>
            </a:pPr>
            <a:r>
              <a:rPr lang="en-GB" dirty="0"/>
              <a:t>To avoid the morning stress of searching for items when you need to leave the house, a good tip is to prepare everything the evening before.</a:t>
            </a:r>
          </a:p>
          <a:p>
            <a:r>
              <a:rPr lang="en-GB" dirty="0"/>
              <a:t>School clothes, out in a pile ready to put on the next day.</a:t>
            </a:r>
          </a:p>
          <a:p>
            <a:r>
              <a:rPr lang="en-GB" dirty="0"/>
              <a:t>School bag, prepacked with everything needed for the day- books, drink etc.</a:t>
            </a:r>
          </a:p>
          <a:p>
            <a:r>
              <a:rPr lang="en-GB" dirty="0"/>
              <a:t>Shoes and coat by the door with the bag.</a:t>
            </a:r>
          </a:p>
          <a:p>
            <a:r>
              <a:rPr lang="en-GB" dirty="0"/>
              <a:t>Packed lunch (if they have one), ready in the fridge the night before.</a:t>
            </a:r>
          </a:p>
          <a:p>
            <a:r>
              <a:rPr lang="en-GB" dirty="0"/>
              <a:t>A visual or word tick list of everything you need to check off before you set off. </a:t>
            </a:r>
          </a:p>
        </p:txBody>
      </p:sp>
    </p:spTree>
    <p:extLst>
      <p:ext uri="{BB962C8B-B14F-4D97-AF65-F5344CB8AC3E}">
        <p14:creationId xmlns:p14="http://schemas.microsoft.com/office/powerpoint/2010/main" val="158555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B112-256C-1041-DC15-4B562BF53421}"/>
              </a:ext>
            </a:extLst>
          </p:cNvPr>
          <p:cNvSpPr>
            <a:spLocks noGrp="1"/>
          </p:cNvSpPr>
          <p:nvPr>
            <p:ph type="title"/>
          </p:nvPr>
        </p:nvSpPr>
        <p:spPr>
          <a:xfrm>
            <a:off x="1295402" y="982132"/>
            <a:ext cx="9601196" cy="1303867"/>
          </a:xfrm>
        </p:spPr>
        <p:txBody>
          <a:bodyPr>
            <a:normAutofit/>
          </a:bodyPr>
          <a:lstStyle/>
          <a:p>
            <a:r>
              <a:rPr lang="en-GB">
                <a:solidFill>
                  <a:srgbClr val="262626"/>
                </a:solidFill>
              </a:rPr>
              <a:t>Weekly Planner</a:t>
            </a:r>
          </a:p>
        </p:txBody>
      </p:sp>
      <p:sp>
        <p:nvSpPr>
          <p:cNvPr id="3" name="Content Placeholder 2">
            <a:extLst>
              <a:ext uri="{FF2B5EF4-FFF2-40B4-BE49-F238E27FC236}">
                <a16:creationId xmlns:a16="http://schemas.microsoft.com/office/drawing/2014/main" id="{2A2F5642-1AB6-893D-4DF4-13AE6996D97F}"/>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en-GB" sz="2000" dirty="0">
                <a:solidFill>
                  <a:srgbClr val="262626"/>
                </a:solidFill>
              </a:rPr>
              <a:t>A lot of avoidable issues arise on a morning when you suddenly  remember it is a PE or swimming day or they need to bring in a chocolate tombola donation. </a:t>
            </a:r>
          </a:p>
          <a:p>
            <a:pPr>
              <a:lnSpc>
                <a:spcPct val="90000"/>
              </a:lnSpc>
            </a:pPr>
            <a:r>
              <a:rPr lang="en-GB" sz="2000" dirty="0">
                <a:solidFill>
                  <a:srgbClr val="262626"/>
                </a:solidFill>
              </a:rPr>
              <a:t>Having a weekly family planner can help assist with this. </a:t>
            </a:r>
          </a:p>
          <a:p>
            <a:pPr>
              <a:lnSpc>
                <a:spcPct val="90000"/>
              </a:lnSpc>
            </a:pPr>
            <a:r>
              <a:rPr lang="en-GB" sz="2000" dirty="0">
                <a:solidFill>
                  <a:srgbClr val="262626"/>
                </a:solidFill>
              </a:rPr>
              <a:t>Top tip! Use the school weekly newsletter to write the week’s activities, including PE days, clubs, school events or library days. Then use this on the evening when helping your child to pack their bag which will help to avoid last minute surprises!</a:t>
            </a:r>
          </a:p>
          <a:p>
            <a:pPr>
              <a:lnSpc>
                <a:spcPct val="90000"/>
              </a:lnSpc>
            </a:pPr>
            <a:endParaRPr lang="en-GB" sz="2000" dirty="0">
              <a:solidFill>
                <a:srgbClr val="262626"/>
              </a:solidFill>
            </a:endParaRPr>
          </a:p>
        </p:txBody>
      </p:sp>
      <p:pic>
        <p:nvPicPr>
          <p:cNvPr id="5" name="Picture 4">
            <a:extLst>
              <a:ext uri="{FF2B5EF4-FFF2-40B4-BE49-F238E27FC236}">
                <a16:creationId xmlns:a16="http://schemas.microsoft.com/office/drawing/2014/main" id="{B102A409-8EFC-C72C-C035-338256855DBD}"/>
              </a:ext>
            </a:extLst>
          </p:cNvPr>
          <p:cNvPicPr>
            <a:picLocks noChangeAspect="1"/>
          </p:cNvPicPr>
          <p:nvPr/>
        </p:nvPicPr>
        <p:blipFill>
          <a:blip r:embed="rId3"/>
          <a:stretch>
            <a:fillRect/>
          </a:stretch>
        </p:blipFill>
        <p:spPr>
          <a:xfrm>
            <a:off x="8085026" y="3216540"/>
            <a:ext cx="2960014" cy="1968409"/>
          </a:xfrm>
          <a:prstGeom prst="rect">
            <a:avLst/>
          </a:prstGeom>
          <a:ln w="57150" cmpd="thickThin">
            <a:solidFill>
              <a:srgbClr val="7F7F7F"/>
            </a:solidFill>
            <a:miter lim="800000"/>
          </a:ln>
        </p:spPr>
      </p:pic>
    </p:spTree>
    <p:extLst>
      <p:ext uri="{BB962C8B-B14F-4D97-AF65-F5344CB8AC3E}">
        <p14:creationId xmlns:p14="http://schemas.microsoft.com/office/powerpoint/2010/main" val="408921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68" name="Rectangle 5167">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9" name="Group 5168">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160" name="Picture 5159">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70" name="Rectangle 5169">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162" name="Picture 5161">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163" name="Picture 5162">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FF368B6-E124-0CFB-69D1-5BADAFA1910E}"/>
              </a:ext>
            </a:extLst>
          </p:cNvPr>
          <p:cNvSpPr>
            <a:spLocks noGrp="1"/>
          </p:cNvSpPr>
          <p:nvPr>
            <p:ph type="title"/>
          </p:nvPr>
        </p:nvSpPr>
        <p:spPr>
          <a:xfrm>
            <a:off x="6094412" y="982132"/>
            <a:ext cx="4802185" cy="1303867"/>
          </a:xfrm>
        </p:spPr>
        <p:txBody>
          <a:bodyPr>
            <a:normAutofit/>
          </a:bodyPr>
          <a:lstStyle/>
          <a:p>
            <a:pPr>
              <a:lnSpc>
                <a:spcPct val="90000"/>
              </a:lnSpc>
            </a:pPr>
            <a:r>
              <a:rPr lang="en-GB" sz="4100"/>
              <a:t>Children’s responsibility too</a:t>
            </a:r>
          </a:p>
        </p:txBody>
      </p:sp>
      <p:sp>
        <p:nvSpPr>
          <p:cNvPr id="5171" name="Rectangle 517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C07C5C-5774-D9E7-2BA7-F1EF8E594E6F}"/>
              </a:ext>
            </a:extLst>
          </p:cNvPr>
          <p:cNvPicPr>
            <a:picLocks noChangeAspect="1"/>
          </p:cNvPicPr>
          <p:nvPr/>
        </p:nvPicPr>
        <p:blipFill>
          <a:blip r:embed="rId5"/>
          <a:srcRect l="29012" r="16234" b="1"/>
          <a:stretch>
            <a:fillRect/>
          </a:stretch>
        </p:blipFill>
        <p:spPr>
          <a:xfrm>
            <a:off x="1412683" y="1410208"/>
            <a:ext cx="3876801" cy="3858780"/>
          </a:xfrm>
          <a:prstGeom prst="rect">
            <a:avLst/>
          </a:prstGeom>
        </p:spPr>
      </p:pic>
      <p:cxnSp>
        <p:nvCxnSpPr>
          <p:cNvPr id="5167" name="Straight Connector 5166">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5DF639A-475A-FB7E-44FD-F44233B03A1C}"/>
              </a:ext>
            </a:extLst>
          </p:cNvPr>
          <p:cNvSpPr>
            <a:spLocks noGrp="1"/>
          </p:cNvSpPr>
          <p:nvPr>
            <p:ph idx="1"/>
          </p:nvPr>
        </p:nvSpPr>
        <p:spPr>
          <a:xfrm>
            <a:off x="6094412" y="2556932"/>
            <a:ext cx="4802184" cy="3318936"/>
          </a:xfrm>
        </p:spPr>
        <p:txBody>
          <a:bodyPr>
            <a:normAutofit/>
          </a:bodyPr>
          <a:lstStyle/>
          <a:p>
            <a:pPr>
              <a:lnSpc>
                <a:spcPct val="90000"/>
              </a:lnSpc>
            </a:pPr>
            <a:r>
              <a:rPr lang="en-GB" sz="1500" dirty="0"/>
              <a:t>Make sure your child helps you do the evening prep, point out to them what the next day involves. </a:t>
            </a:r>
          </a:p>
          <a:p>
            <a:pPr>
              <a:lnSpc>
                <a:spcPct val="90000"/>
              </a:lnSpc>
            </a:pPr>
            <a:r>
              <a:rPr lang="en-GB" sz="1500" dirty="0"/>
              <a:t>Ask them to lay their clothes out but watch and check.</a:t>
            </a:r>
          </a:p>
          <a:p>
            <a:pPr>
              <a:lnSpc>
                <a:spcPct val="90000"/>
              </a:lnSpc>
            </a:pPr>
            <a:r>
              <a:rPr lang="en-GB" sz="1500" dirty="0"/>
              <a:t> Look on the weekly planner together, get them into the routine of knowing that they might need to bring back their library book on a Wednesday etc. They are never too young to learn.</a:t>
            </a:r>
          </a:p>
          <a:p>
            <a:pPr>
              <a:lnSpc>
                <a:spcPct val="90000"/>
              </a:lnSpc>
            </a:pPr>
            <a:r>
              <a:rPr lang="en-GB" sz="1500" dirty="0"/>
              <a:t>This will train them up to doing it themselves, especially in KS2 and certainly in preparation for secondary school.</a:t>
            </a:r>
          </a:p>
          <a:p>
            <a:pPr>
              <a:lnSpc>
                <a:spcPct val="90000"/>
              </a:lnSpc>
            </a:pPr>
            <a:r>
              <a:rPr lang="en-GB" sz="1500" dirty="0"/>
              <a:t>This also assists them in knowing what is in their bag, so if a teacher says: “have you got your reading folder?”, they can confidently say “Yes I put it in last night”.</a:t>
            </a:r>
          </a:p>
        </p:txBody>
      </p:sp>
    </p:spTree>
    <p:extLst>
      <p:ext uri="{BB962C8B-B14F-4D97-AF65-F5344CB8AC3E}">
        <p14:creationId xmlns:p14="http://schemas.microsoft.com/office/powerpoint/2010/main" val="206144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AFF43104-F524-418A-A0E3-3146340AB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5" name="Group 6154">
            <a:extLst>
              <a:ext uri="{FF2B5EF4-FFF2-40B4-BE49-F238E27FC236}">
                <a16:creationId xmlns:a16="http://schemas.microsoft.com/office/drawing/2014/main" id="{323E5CD5-3226-4DDD-97AC-81C8F40E0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156" name="Picture 6155">
              <a:extLst>
                <a:ext uri="{FF2B5EF4-FFF2-40B4-BE49-F238E27FC236}">
                  <a16:creationId xmlns:a16="http://schemas.microsoft.com/office/drawing/2014/main" id="{858B6703-6BCA-4414-A7FC-BA111255B1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57" name="Rectangle 6156">
              <a:extLst>
                <a:ext uri="{FF2B5EF4-FFF2-40B4-BE49-F238E27FC236}">
                  <a16:creationId xmlns:a16="http://schemas.microsoft.com/office/drawing/2014/main" id="{76826A85-B5BB-4A9B-819E-AF5A0B30A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158" name="Picture 6157">
              <a:extLst>
                <a:ext uri="{FF2B5EF4-FFF2-40B4-BE49-F238E27FC236}">
                  <a16:creationId xmlns:a16="http://schemas.microsoft.com/office/drawing/2014/main" id="{B8A6C787-E24E-48D0-AF26-F35E43180E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159" name="Picture 6158">
              <a:extLst>
                <a:ext uri="{FF2B5EF4-FFF2-40B4-BE49-F238E27FC236}">
                  <a16:creationId xmlns:a16="http://schemas.microsoft.com/office/drawing/2014/main" id="{E55A8260-917C-4DAC-A284-2A6E124FC9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7821F36-522A-BC7D-AE66-2E9AA1657931}"/>
              </a:ext>
            </a:extLst>
          </p:cNvPr>
          <p:cNvSpPr>
            <a:spLocks noGrp="1"/>
          </p:cNvSpPr>
          <p:nvPr>
            <p:ph type="title"/>
          </p:nvPr>
        </p:nvSpPr>
        <p:spPr>
          <a:xfrm>
            <a:off x="4626508" y="982132"/>
            <a:ext cx="6270090" cy="1303867"/>
          </a:xfrm>
        </p:spPr>
        <p:txBody>
          <a:bodyPr>
            <a:normAutofit/>
          </a:bodyPr>
          <a:lstStyle/>
          <a:p>
            <a:r>
              <a:rPr lang="en-GB" dirty="0"/>
              <a:t>Getting up</a:t>
            </a:r>
          </a:p>
        </p:txBody>
      </p:sp>
      <p:sp>
        <p:nvSpPr>
          <p:cNvPr id="6161" name="Rectangle 6160">
            <a:extLst>
              <a:ext uri="{FF2B5EF4-FFF2-40B4-BE49-F238E27FC236}">
                <a16:creationId xmlns:a16="http://schemas.microsoft.com/office/drawing/2014/main" id="{B6ABA3F9-ECC4-45D8-8538-B7EEC4D27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0DE7F76-D612-404B-E1BB-3353E4F71A70}"/>
              </a:ext>
            </a:extLst>
          </p:cNvPr>
          <p:cNvPicPr>
            <a:picLocks noChangeAspect="1"/>
          </p:cNvPicPr>
          <p:nvPr/>
        </p:nvPicPr>
        <p:blipFill>
          <a:blip r:embed="rId5"/>
          <a:stretch>
            <a:fillRect/>
          </a:stretch>
        </p:blipFill>
        <p:spPr>
          <a:xfrm>
            <a:off x="1784470" y="1255007"/>
            <a:ext cx="1688731" cy="2113709"/>
          </a:xfrm>
          <a:prstGeom prst="rect">
            <a:avLst/>
          </a:prstGeom>
        </p:spPr>
      </p:pic>
      <p:cxnSp>
        <p:nvCxnSpPr>
          <p:cNvPr id="6163" name="Straight Connector 6162">
            <a:extLst>
              <a:ext uri="{FF2B5EF4-FFF2-40B4-BE49-F238E27FC236}">
                <a16:creationId xmlns:a16="http://schemas.microsoft.com/office/drawing/2014/main" id="{420C8890-1E3E-474D-9D1E-D3E3062B6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148" name="Picture 4" descr="The Gro Company Gro-Clock Sleep Trainer : Amazon.co.uk: Home &amp; Kitchen">
            <a:extLst>
              <a:ext uri="{FF2B5EF4-FFF2-40B4-BE49-F238E27FC236}">
                <a16:creationId xmlns:a16="http://schemas.microsoft.com/office/drawing/2014/main" id="{F4DA162B-CA66-0EF4-D791-F6263F42A14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07177" y="3533309"/>
            <a:ext cx="2643317" cy="19297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D9B201-861F-0BC8-C2B7-A932BD49B489}"/>
              </a:ext>
            </a:extLst>
          </p:cNvPr>
          <p:cNvSpPr>
            <a:spLocks noGrp="1"/>
          </p:cNvSpPr>
          <p:nvPr>
            <p:ph idx="1"/>
          </p:nvPr>
        </p:nvSpPr>
        <p:spPr>
          <a:xfrm>
            <a:off x="4631496" y="2556932"/>
            <a:ext cx="6260114" cy="3318936"/>
          </a:xfrm>
        </p:spPr>
        <p:txBody>
          <a:bodyPr>
            <a:normAutofit/>
          </a:bodyPr>
          <a:lstStyle/>
          <a:p>
            <a:pPr marL="0" indent="0">
              <a:buNone/>
            </a:pPr>
            <a:r>
              <a:rPr lang="en-GB" dirty="0"/>
              <a:t>Gro clocks can help you children to understand when it is time for sleep and when it is time to wake up. </a:t>
            </a:r>
          </a:p>
          <a:p>
            <a:pPr marL="0" indent="0">
              <a:buNone/>
            </a:pPr>
            <a:r>
              <a:rPr lang="en-GB" dirty="0"/>
              <a:t>For older children, setting an alarm clock is useful so children can hear when it is time to get up. </a:t>
            </a:r>
          </a:p>
          <a:p>
            <a:pPr marL="0" indent="0">
              <a:buNone/>
            </a:pPr>
            <a:r>
              <a:rPr lang="en-GB" dirty="0"/>
              <a:t>When it is time to get up, support your child by opening their curtains and put the light on. This way they won’t be tempted to fall back asleep. </a:t>
            </a:r>
          </a:p>
        </p:txBody>
      </p:sp>
    </p:spTree>
    <p:extLst>
      <p:ext uri="{BB962C8B-B14F-4D97-AF65-F5344CB8AC3E}">
        <p14:creationId xmlns:p14="http://schemas.microsoft.com/office/powerpoint/2010/main" val="334714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F75-B0B2-D0BC-3D6C-E525DDD6A435}"/>
              </a:ext>
            </a:extLst>
          </p:cNvPr>
          <p:cNvSpPr>
            <a:spLocks noGrp="1"/>
          </p:cNvSpPr>
          <p:nvPr>
            <p:ph type="title"/>
          </p:nvPr>
        </p:nvSpPr>
        <p:spPr/>
        <p:txBody>
          <a:bodyPr/>
          <a:lstStyle/>
          <a:p>
            <a:r>
              <a:rPr lang="en-GB" dirty="0"/>
              <a:t>Morning Visual Timetable</a:t>
            </a:r>
          </a:p>
        </p:txBody>
      </p:sp>
      <p:sp>
        <p:nvSpPr>
          <p:cNvPr id="3" name="Content Placeholder 2">
            <a:extLst>
              <a:ext uri="{FF2B5EF4-FFF2-40B4-BE49-F238E27FC236}">
                <a16:creationId xmlns:a16="http://schemas.microsoft.com/office/drawing/2014/main" id="{534BE115-1E7D-16BB-E3DE-133925AB7734}"/>
              </a:ext>
            </a:extLst>
          </p:cNvPr>
          <p:cNvSpPr>
            <a:spLocks noGrp="1"/>
          </p:cNvSpPr>
          <p:nvPr>
            <p:ph idx="1"/>
          </p:nvPr>
        </p:nvSpPr>
        <p:spPr>
          <a:xfrm>
            <a:off x="1295401" y="2556932"/>
            <a:ext cx="9601196" cy="2712471"/>
          </a:xfrm>
        </p:spPr>
        <p:txBody>
          <a:bodyPr>
            <a:normAutofit/>
          </a:bodyPr>
          <a:lstStyle/>
          <a:p>
            <a:pPr lvl="6"/>
            <a:r>
              <a:rPr lang="en-GB" sz="1800" dirty="0"/>
              <a:t>Like the bedtime routine, some children like to follow a visual timetable to help manage their time and what is expected of them.</a:t>
            </a:r>
          </a:p>
          <a:p>
            <a:pPr lvl="6"/>
            <a:r>
              <a:rPr lang="en-GB" sz="1800" dirty="0"/>
              <a:t>Your routine may be in a different order, but it needs to be clear, as time is important on a morning and we don’t want anyone missing breakfast because they are late.</a:t>
            </a:r>
          </a:p>
          <a:p>
            <a:pPr lvl="6"/>
            <a:r>
              <a:rPr lang="en-GB" sz="1800" dirty="0"/>
              <a:t>You can create one using pictures, drawings or even just a list to follow. </a:t>
            </a:r>
          </a:p>
        </p:txBody>
      </p:sp>
      <p:pic>
        <p:nvPicPr>
          <p:cNvPr id="6" name="Picture 5">
            <a:extLst>
              <a:ext uri="{FF2B5EF4-FFF2-40B4-BE49-F238E27FC236}">
                <a16:creationId xmlns:a16="http://schemas.microsoft.com/office/drawing/2014/main" id="{AC04E72E-C611-2165-63B0-04E39DE8D77B}"/>
              </a:ext>
            </a:extLst>
          </p:cNvPr>
          <p:cNvPicPr>
            <a:picLocks noChangeAspect="1"/>
          </p:cNvPicPr>
          <p:nvPr/>
        </p:nvPicPr>
        <p:blipFill>
          <a:blip r:embed="rId2"/>
          <a:stretch>
            <a:fillRect/>
          </a:stretch>
        </p:blipFill>
        <p:spPr>
          <a:xfrm>
            <a:off x="1173816" y="2651805"/>
            <a:ext cx="2694799" cy="2794402"/>
          </a:xfrm>
          <a:prstGeom prst="rect">
            <a:avLst/>
          </a:prstGeom>
        </p:spPr>
      </p:pic>
    </p:spTree>
    <p:extLst>
      <p:ext uri="{BB962C8B-B14F-4D97-AF65-F5344CB8AC3E}">
        <p14:creationId xmlns:p14="http://schemas.microsoft.com/office/powerpoint/2010/main" val="327198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92" name="Rectangle 7191">
            <a:extLst>
              <a:ext uri="{FF2B5EF4-FFF2-40B4-BE49-F238E27FC236}">
                <a16:creationId xmlns:a16="http://schemas.microsoft.com/office/drawing/2014/main" id="{BDF61640-4BA2-4D8F-A789-6FC691492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4" name="Group 7193">
            <a:extLst>
              <a:ext uri="{FF2B5EF4-FFF2-40B4-BE49-F238E27FC236}">
                <a16:creationId xmlns:a16="http://schemas.microsoft.com/office/drawing/2014/main" id="{84C38491-7C9C-4C3A-8CBA-06C361D29C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195" name="Picture 7194">
              <a:extLst>
                <a:ext uri="{FF2B5EF4-FFF2-40B4-BE49-F238E27FC236}">
                  <a16:creationId xmlns:a16="http://schemas.microsoft.com/office/drawing/2014/main" id="{E5974E1A-4BF7-4DF7-8270-15606B1FA7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96" name="Rectangle 7195">
              <a:extLst>
                <a:ext uri="{FF2B5EF4-FFF2-40B4-BE49-F238E27FC236}">
                  <a16:creationId xmlns:a16="http://schemas.microsoft.com/office/drawing/2014/main" id="{6663E7F0-D1DE-47EB-8F53-AB65CC95D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7197" name="Picture 7196">
              <a:extLst>
                <a:ext uri="{FF2B5EF4-FFF2-40B4-BE49-F238E27FC236}">
                  <a16:creationId xmlns:a16="http://schemas.microsoft.com/office/drawing/2014/main" id="{2C0FF710-A6EC-4874-9F78-FAD4C11F0F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198" name="Picture 7197">
              <a:extLst>
                <a:ext uri="{FF2B5EF4-FFF2-40B4-BE49-F238E27FC236}">
                  <a16:creationId xmlns:a16="http://schemas.microsoft.com/office/drawing/2014/main" id="{157C5618-5497-41BE-96DA-C242CF6C230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46871F9-17A1-8C0F-5344-C7404CCD6B21}"/>
              </a:ext>
            </a:extLst>
          </p:cNvPr>
          <p:cNvSpPr>
            <a:spLocks noGrp="1"/>
          </p:cNvSpPr>
          <p:nvPr>
            <p:ph type="title"/>
          </p:nvPr>
        </p:nvSpPr>
        <p:spPr>
          <a:xfrm>
            <a:off x="4076225" y="982132"/>
            <a:ext cx="6836663" cy="1303867"/>
          </a:xfrm>
        </p:spPr>
        <p:txBody>
          <a:bodyPr>
            <a:normAutofit/>
          </a:bodyPr>
          <a:lstStyle/>
          <a:p>
            <a:r>
              <a:rPr lang="en-GB" dirty="0"/>
              <a:t>TV and distractions:</a:t>
            </a:r>
          </a:p>
        </p:txBody>
      </p:sp>
      <p:sp>
        <p:nvSpPr>
          <p:cNvPr id="7200" name="Rectangle 7199">
            <a:extLst>
              <a:ext uri="{FF2B5EF4-FFF2-40B4-BE49-F238E27FC236}">
                <a16:creationId xmlns:a16="http://schemas.microsoft.com/office/drawing/2014/main" id="{E486850E-B8A1-49A8-8191-E022DF9ED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2626428"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7E84B1-AE8E-44E8-3F00-0F91C254586E}"/>
              </a:ext>
            </a:extLst>
          </p:cNvPr>
          <p:cNvPicPr>
            <a:picLocks noChangeAspect="1"/>
          </p:cNvPicPr>
          <p:nvPr/>
        </p:nvPicPr>
        <p:blipFill>
          <a:blip r:embed="rId5"/>
          <a:stretch>
            <a:fillRect/>
          </a:stretch>
        </p:blipFill>
        <p:spPr>
          <a:xfrm>
            <a:off x="1483873" y="1255007"/>
            <a:ext cx="1815528" cy="1301925"/>
          </a:xfrm>
          <a:prstGeom prst="rect">
            <a:avLst/>
          </a:prstGeom>
        </p:spPr>
      </p:pic>
      <p:cxnSp>
        <p:nvCxnSpPr>
          <p:cNvPr id="7202" name="Straight Connector 7201">
            <a:extLst>
              <a:ext uri="{FF2B5EF4-FFF2-40B4-BE49-F238E27FC236}">
                <a16:creationId xmlns:a16="http://schemas.microsoft.com/office/drawing/2014/main" id="{534633C6-DD5A-4893-BD2E-CC579C5001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596" y="2400639"/>
            <a:ext cx="6217920" cy="0"/>
          </a:xfrm>
          <a:prstGeom prst="line">
            <a:avLst/>
          </a:prstGeom>
        </p:spPr>
        <p:style>
          <a:lnRef idx="2">
            <a:schemeClr val="accent1"/>
          </a:lnRef>
          <a:fillRef idx="0">
            <a:schemeClr val="accent1"/>
          </a:fillRef>
          <a:effectRef idx="1">
            <a:schemeClr val="accent1"/>
          </a:effectRef>
          <a:fontRef idx="minor">
            <a:schemeClr val="tx1"/>
          </a:fontRef>
        </p:style>
      </p:cxnSp>
      <p:pic>
        <p:nvPicPr>
          <p:cNvPr id="7172" name="Picture 4" descr="Summer screen time and your child's risk of eye problems - Duluth News  Tribune | News, weather, and sports from Duluth, Minnesota">
            <a:extLst>
              <a:ext uri="{FF2B5EF4-FFF2-40B4-BE49-F238E27FC236}">
                <a16:creationId xmlns:a16="http://schemas.microsoft.com/office/drawing/2014/main" id="{996A1BCA-5732-767B-7BED-F75DCCD4DE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8075" y="2714258"/>
            <a:ext cx="1947124" cy="12957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No sedentary screen time for babies, WHO says - BBC News">
            <a:extLst>
              <a:ext uri="{FF2B5EF4-FFF2-40B4-BE49-F238E27FC236}">
                <a16:creationId xmlns:a16="http://schemas.microsoft.com/office/drawing/2014/main" id="{FD6CE77F-BCE2-ED5F-1A35-73C95638A5D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57236" y="4167307"/>
            <a:ext cx="2268802" cy="12705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AF1FB94-79C0-23A9-F201-70E996024F1D}"/>
              </a:ext>
            </a:extLst>
          </p:cNvPr>
          <p:cNvSpPr>
            <a:spLocks noGrp="1"/>
          </p:cNvSpPr>
          <p:nvPr>
            <p:ph idx="1"/>
          </p:nvPr>
        </p:nvSpPr>
        <p:spPr>
          <a:xfrm>
            <a:off x="4073857" y="2556931"/>
            <a:ext cx="6841398" cy="3396000"/>
          </a:xfrm>
        </p:spPr>
        <p:txBody>
          <a:bodyPr>
            <a:normAutofit/>
          </a:bodyPr>
          <a:lstStyle/>
          <a:p>
            <a:pPr marL="0" indent="0">
              <a:buNone/>
            </a:pPr>
            <a:r>
              <a:rPr lang="en-GB" sz="2000" dirty="0"/>
              <a:t>There is always a time and a place for screen time and getting ready for school is not the best time. </a:t>
            </a:r>
          </a:p>
          <a:p>
            <a:pPr marL="0" indent="0">
              <a:buNone/>
            </a:pPr>
            <a:r>
              <a:rPr lang="en-GB" sz="2000" dirty="0"/>
              <a:t>It is a good idea to try and avoid distractions in the morning such as putting the television or going on tablets. </a:t>
            </a:r>
          </a:p>
          <a:p>
            <a:pPr marL="0" indent="0">
              <a:buNone/>
            </a:pPr>
            <a:r>
              <a:rPr lang="en-GB" sz="2000" dirty="0"/>
              <a:t>Children cannot regulate the time they are on screentime and “just a minute” will end up being 10 minutes or lead to dysregulation when you take it away. </a:t>
            </a:r>
          </a:p>
          <a:p>
            <a:pPr marL="0" indent="0">
              <a:buNone/>
            </a:pPr>
            <a:r>
              <a:rPr lang="en-GB" sz="2000" dirty="0"/>
              <a:t>If you do allow screen time, you can use an alarm to sound when it is time to stop.  </a:t>
            </a:r>
          </a:p>
        </p:txBody>
      </p:sp>
    </p:spTree>
    <p:extLst>
      <p:ext uri="{BB962C8B-B14F-4D97-AF65-F5344CB8AC3E}">
        <p14:creationId xmlns:p14="http://schemas.microsoft.com/office/powerpoint/2010/main" val="277457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57" name="Group 1056">
            <a:extLst>
              <a:ext uri="{FF2B5EF4-FFF2-40B4-BE49-F238E27FC236}">
                <a16:creationId xmlns:a16="http://schemas.microsoft.com/office/drawing/2014/main" id="{77323988-68C0-4B0D-8286-8DE080092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38" name="Picture 1037">
              <a:extLst>
                <a:ext uri="{FF2B5EF4-FFF2-40B4-BE49-F238E27FC236}">
                  <a16:creationId xmlns:a16="http://schemas.microsoft.com/office/drawing/2014/main" id="{F0FB6368-6162-400C-9AC0-F58CF8525A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58" name="Rectangle 1057">
              <a:extLst>
                <a:ext uri="{FF2B5EF4-FFF2-40B4-BE49-F238E27FC236}">
                  <a16:creationId xmlns:a16="http://schemas.microsoft.com/office/drawing/2014/main" id="{07B5F496-894A-4677-BDE1-D0ABDCD98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40" name="Picture 1039">
              <a:extLst>
                <a:ext uri="{FF2B5EF4-FFF2-40B4-BE49-F238E27FC236}">
                  <a16:creationId xmlns:a16="http://schemas.microsoft.com/office/drawing/2014/main" id="{66060984-F24C-454F-9216-18E3D5333F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1" name="Picture 1040">
              <a:extLst>
                <a:ext uri="{FF2B5EF4-FFF2-40B4-BE49-F238E27FC236}">
                  <a16:creationId xmlns:a16="http://schemas.microsoft.com/office/drawing/2014/main" id="{1A65851C-43A8-4582-B23B-6411FE1B25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59" name="Straight Connector 1058">
            <a:extLst>
              <a:ext uri="{FF2B5EF4-FFF2-40B4-BE49-F238E27FC236}">
                <a16:creationId xmlns:a16="http://schemas.microsoft.com/office/drawing/2014/main" id="{C68D0762-2AD1-4A2A-AAB1-29818A9433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60" name="Rectangle 1059">
            <a:extLst>
              <a:ext uri="{FF2B5EF4-FFF2-40B4-BE49-F238E27FC236}">
                <a16:creationId xmlns:a16="http://schemas.microsoft.com/office/drawing/2014/main" id="{C8474B35-BF18-44A9-A265-A7C78D549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1" name="Group 1060">
            <a:extLst>
              <a:ext uri="{FF2B5EF4-FFF2-40B4-BE49-F238E27FC236}">
                <a16:creationId xmlns:a16="http://schemas.microsoft.com/office/drawing/2014/main" id="{7F687631-1164-4445-BB09-8825F510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48" name="Picture 1047">
              <a:extLst>
                <a:ext uri="{FF2B5EF4-FFF2-40B4-BE49-F238E27FC236}">
                  <a16:creationId xmlns:a16="http://schemas.microsoft.com/office/drawing/2014/main" id="{918BBC1B-B70A-4E37-92BB-74A700CFF72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62" name="Rectangle 1061">
              <a:extLst>
                <a:ext uri="{FF2B5EF4-FFF2-40B4-BE49-F238E27FC236}">
                  <a16:creationId xmlns:a16="http://schemas.microsoft.com/office/drawing/2014/main" id="{199462B3-7467-4CD3-B259-E64F0ACD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50" name="Picture 1049">
              <a:extLst>
                <a:ext uri="{FF2B5EF4-FFF2-40B4-BE49-F238E27FC236}">
                  <a16:creationId xmlns:a16="http://schemas.microsoft.com/office/drawing/2014/main" id="{3EEF50E1-7C4C-429F-952D-1BCBE2F220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51" name="Picture 1050">
              <a:extLst>
                <a:ext uri="{FF2B5EF4-FFF2-40B4-BE49-F238E27FC236}">
                  <a16:creationId xmlns:a16="http://schemas.microsoft.com/office/drawing/2014/main" id="{7AD9A323-6942-423A-B954-E4CFA26D5E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64F5E3A-A166-3C01-070B-723FD8B39785}"/>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a:t>Breakfast</a:t>
            </a:r>
          </a:p>
        </p:txBody>
      </p:sp>
      <p:sp>
        <p:nvSpPr>
          <p:cNvPr id="1063" name="Rectangle 1062">
            <a:extLst>
              <a:ext uri="{FF2B5EF4-FFF2-40B4-BE49-F238E27FC236}">
                <a16:creationId xmlns:a16="http://schemas.microsoft.com/office/drawing/2014/main" id="{576DA225-F5D6-439A-B39E-B3595D307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rench toast recipe | How to make french toast with egg">
            <a:extLst>
              <a:ext uri="{FF2B5EF4-FFF2-40B4-BE49-F238E27FC236}">
                <a16:creationId xmlns:a16="http://schemas.microsoft.com/office/drawing/2014/main" id="{CBD5BF7E-AB1E-E6D3-DFD2-61DDF1C34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697" r="5" b="11218"/>
          <a:stretch>
            <a:fillRect/>
          </a:stretch>
        </p:blipFill>
        <p:spPr bwMode="auto">
          <a:xfrm>
            <a:off x="1257236" y="1255776"/>
            <a:ext cx="2743200" cy="1399032"/>
          </a:xfrm>
          <a:prstGeom prst="rect">
            <a:avLst/>
          </a:prstGeom>
          <a:noFill/>
          <a:extLst>
            <a:ext uri="{909E8E84-426E-40DD-AFC4-6F175D3DCCD1}">
              <a14:hiddenFill xmlns:a14="http://schemas.microsoft.com/office/drawing/2010/main">
                <a:solidFill>
                  <a:srgbClr val="FFFFFF"/>
                </a:solidFill>
              </a14:hiddenFill>
            </a:ext>
          </a:extLst>
        </p:spPr>
      </p:pic>
      <p:cxnSp>
        <p:nvCxnSpPr>
          <p:cNvPr id="1064" name="Straight Connector 1063">
            <a:extLst>
              <a:ext uri="{FF2B5EF4-FFF2-40B4-BE49-F238E27FC236}">
                <a16:creationId xmlns:a16="http://schemas.microsoft.com/office/drawing/2014/main" id="{FF138D5A-7DB9-4540-8DC0-4421D4DD1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32" name="Picture 8" descr="How to choose (and make) breakfast cereals that are actually good for you -  BBC Food">
            <a:extLst>
              <a:ext uri="{FF2B5EF4-FFF2-40B4-BE49-F238E27FC236}">
                <a16:creationId xmlns:a16="http://schemas.microsoft.com/office/drawing/2014/main" id="{DC8F11B4-0247-65A5-D4A3-39EC97143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929"/>
          <a:stretch>
            <a:fillRect/>
          </a:stretch>
        </p:blipFill>
        <p:spPr bwMode="auto">
          <a:xfrm>
            <a:off x="1257236" y="2654807"/>
            <a:ext cx="2743200" cy="1399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 best healthy breakfast ideas | Features | Jamie Oliver">
            <a:extLst>
              <a:ext uri="{FF2B5EF4-FFF2-40B4-BE49-F238E27FC236}">
                <a16:creationId xmlns:a16="http://schemas.microsoft.com/office/drawing/2014/main" id="{0CCA8227-1080-B981-F502-C9EA072503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519" r="-3" b="15840"/>
          <a:stretch>
            <a:fillRect/>
          </a:stretch>
        </p:blipFill>
        <p:spPr bwMode="auto">
          <a:xfrm>
            <a:off x="1257236" y="4053839"/>
            <a:ext cx="2743200" cy="1399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BBE717-E810-8C70-1D31-634BB4DC40B9}"/>
              </a:ext>
            </a:extLst>
          </p:cNvPr>
          <p:cNvSpPr txBox="1"/>
          <p:nvPr/>
        </p:nvSpPr>
        <p:spPr>
          <a:xfrm>
            <a:off x="4329620" y="2442293"/>
            <a:ext cx="6942774" cy="3647007"/>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It is true that breakfast is the most important meal of the day.</a:t>
            </a:r>
          </a:p>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Make sure your routine gives your child plenty of time to sit and eat, along with a drink.</a:t>
            </a:r>
          </a:p>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Breakfast sets a child up for the day, improving their concentration and giving them the energy they need. </a:t>
            </a:r>
          </a:p>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We know ourselves it is hard to concentrate when breakfast has been missed. It can make children have a lack of concentration, feel lethargic, irritable and not ready for learning. </a:t>
            </a:r>
          </a:p>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Just like all food it is ok to have sugary cereals if it is in moderation. Remember to switch it up. Porridge is a great slow burner to feel full for longer. Toasts and fruit are great.</a:t>
            </a:r>
          </a:p>
          <a:p>
            <a:pPr>
              <a:lnSpc>
                <a:spcPct val="90000"/>
              </a:lnSpc>
              <a:spcBef>
                <a:spcPct val="20000"/>
              </a:spcBef>
              <a:spcAft>
                <a:spcPts val="600"/>
              </a:spcAft>
              <a:buClr>
                <a:schemeClr val="accent1"/>
              </a:buClr>
              <a:buSzPct val="115000"/>
              <a:buFont typeface="Arial"/>
              <a:buChar char="•"/>
            </a:pPr>
            <a:r>
              <a:rPr lang="en-US" sz="1600" dirty="0">
                <a:solidFill>
                  <a:schemeClr val="tx1">
                    <a:lumMod val="85000"/>
                    <a:lumOff val="15000"/>
                  </a:schemeClr>
                </a:solidFill>
              </a:rPr>
              <a:t> A sugar high intake in the morning is then followed by a sugar-low which will affect and impact your child’s mood and readiness for learning.</a:t>
            </a:r>
          </a:p>
          <a:p>
            <a:pPr>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p:txBody>
      </p:sp>
    </p:spTree>
    <p:extLst>
      <p:ext uri="{BB962C8B-B14F-4D97-AF65-F5344CB8AC3E}">
        <p14:creationId xmlns:p14="http://schemas.microsoft.com/office/powerpoint/2010/main" val="196454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b115c38-3f04-4a21-b257-3bcd13710004">
      <Terms xmlns="http://schemas.microsoft.com/office/infopath/2007/PartnerControls"/>
    </lcf76f155ced4ddcb4097134ff3c332f>
    <TaxCatchAll xmlns="7a30b7ee-94b7-42e7-999b-a0264dec5daf" xsi:nil="true"/>
    <SharedWithUsers xmlns="7a30b7ee-94b7-42e7-999b-a0264dec5daf">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93210EB1BA0C42A7659842075B1F4E" ma:contentTypeVersion="18" ma:contentTypeDescription="Create a new document." ma:contentTypeScope="" ma:versionID="7776fd2046de4b210020cfb58d19d562">
  <xsd:schema xmlns:xsd="http://www.w3.org/2001/XMLSchema" xmlns:xs="http://www.w3.org/2001/XMLSchema" xmlns:p="http://schemas.microsoft.com/office/2006/metadata/properties" xmlns:ns2="2b115c38-3f04-4a21-b257-3bcd13710004" xmlns:ns3="7a30b7ee-94b7-42e7-999b-a0264dec5daf" targetNamespace="http://schemas.microsoft.com/office/2006/metadata/properties" ma:root="true" ma:fieldsID="e5ae59833b54b1c0052eed68d34a3526" ns2:_="" ns3:_="">
    <xsd:import namespace="2b115c38-3f04-4a21-b257-3bcd13710004"/>
    <xsd:import namespace="7a30b7ee-94b7-42e7-999b-a0264dec5d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15c38-3f04-4a21-b257-3bcd13710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de2bd07-65af-4364-9677-b993e0cabd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0b7ee-94b7-42e7-999b-a0264dec5da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e0784b1-1fd3-4e52-9e44-4f6b6078a70b}" ma:internalName="TaxCatchAll" ma:showField="CatchAllData" ma:web="7a30b7ee-94b7-42e7-999b-a0264dec5da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D1E4E-11B4-4115-8895-1F4C9070DF54}">
  <ds:schemaRefs>
    <ds:schemaRef ds:uri="http://schemas.microsoft.com/office/2006/metadata/properties"/>
    <ds:schemaRef ds:uri="http://schemas.microsoft.com/office/infopath/2007/PartnerControls"/>
    <ds:schemaRef ds:uri="5241c2e0-2e8a-4a52-93ba-910c46b9698e"/>
  </ds:schemaRefs>
</ds:datastoreItem>
</file>

<file path=customXml/itemProps2.xml><?xml version="1.0" encoding="utf-8"?>
<ds:datastoreItem xmlns:ds="http://schemas.openxmlformats.org/officeDocument/2006/customXml" ds:itemID="{C79F9013-800B-4EE8-A575-A0E4A4F1A30E}">
  <ds:schemaRefs>
    <ds:schemaRef ds:uri="http://schemas.microsoft.com/sharepoint/v3/contenttype/forms"/>
  </ds:schemaRefs>
</ds:datastoreItem>
</file>

<file path=customXml/itemProps3.xml><?xml version="1.0" encoding="utf-8"?>
<ds:datastoreItem xmlns:ds="http://schemas.openxmlformats.org/officeDocument/2006/customXml" ds:itemID="{249179EA-0C33-4C13-8595-0F36AC0A053C}"/>
</file>

<file path=docProps/app.xml><?xml version="1.0" encoding="utf-8"?>
<Properties xmlns="http://schemas.openxmlformats.org/officeDocument/2006/extended-properties" xmlns:vt="http://schemas.openxmlformats.org/officeDocument/2006/docPropsVTypes">
  <Template>Organic</Template>
  <TotalTime>1735</TotalTime>
  <Words>1024</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     </vt:lpstr>
      <vt:lpstr>Bedtime Routine:</vt:lpstr>
      <vt:lpstr>Evening Preparation:</vt:lpstr>
      <vt:lpstr>Weekly Planner</vt:lpstr>
      <vt:lpstr>Children’s responsibility too</vt:lpstr>
      <vt:lpstr>Getting up</vt:lpstr>
      <vt:lpstr>Morning Visual Timetable</vt:lpstr>
      <vt:lpstr>TV and distractions:</vt:lpstr>
      <vt:lpstr>Breakfast</vt:lpstr>
      <vt:lpstr>Timing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Bird</dc:creator>
  <cp:lastModifiedBy>Kelly Hawkes</cp:lastModifiedBy>
  <cp:revision>12</cp:revision>
  <dcterms:created xsi:type="dcterms:W3CDTF">2022-11-27T21:15:21Z</dcterms:created>
  <dcterms:modified xsi:type="dcterms:W3CDTF">2026-01-16T18:12:36Z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0x0101001A93210EB1BA0C42A7659842075B1F4E</vt:lpwstr>
  </property>
  <property fmtid="{D5CDD505-2E9C-101B-9397-08002B2CF9AE}" pid="3" name="MediaServiceImageTags">
    <vt:lpwstr/>
  </property>
  <property fmtid="{D5CDD505-2E9C-101B-9397-08002B2CF9AE}" pid="4" name="Order">
    <vt:r8>49400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